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21"/>
  </p:notesMasterIdLst>
  <p:sldIdLst>
    <p:sldId id="258" r:id="rId3"/>
    <p:sldId id="257" r:id="rId4"/>
    <p:sldId id="261" r:id="rId5"/>
    <p:sldId id="262" r:id="rId6"/>
    <p:sldId id="260" r:id="rId7"/>
    <p:sldId id="263" r:id="rId8"/>
    <p:sldId id="264" r:id="rId9"/>
    <p:sldId id="265" r:id="rId10"/>
    <p:sldId id="259" r:id="rId11"/>
    <p:sldId id="266" r:id="rId12"/>
    <p:sldId id="268" r:id="rId13"/>
    <p:sldId id="256" r:id="rId14"/>
    <p:sldId id="267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21747-7837-45A9-BCA5-D1268C03329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3A65B-CA0F-401B-B248-688344211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51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0D276-9CB9-47A3-90B4-0D427762742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66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458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580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1065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3074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2866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602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065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119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7704F-8B44-47F5-81E3-04308E25D2CE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750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571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187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143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410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8546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66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0DE0E-BACC-4D04-97AD-7DA136935BD3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97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96CEF-E20D-438D-8D23-ECEDA3BEEE6C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630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5042E-935D-4D2A-B116-A0AF3C783500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470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49D08B-DFD5-4792-86F6-B4FCBE2BD3D7}" type="slidenum">
              <a:rPr lang="ru-RU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75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E31360-81FF-497D-AEF9-D7F438113100}" type="slidenum">
              <a:rPr lang="ru-RU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401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45DD8B-DBC6-48B9-B034-E404AB222787}" type="slidenum">
              <a:rPr lang="ru-RU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256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0DE0E-BACC-4D04-97AD-7DA136935BD3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435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C847E-3F7A-4C42-AB2D-3D5A9863BFCC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895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1BA2C-2F5E-436D-AE9A-4C504E921D46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781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22801-5658-4AC9-9FAC-6519B54DBFA3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815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8C024-2319-407A-A085-F0847CC1D238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520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C847E-3F7A-4C42-AB2D-3D5A9863BFCC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833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1BAB4-F5C1-4C2B-8D6C-1D0FF8FE589D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1793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92-288E-4E43-9D7C-7D64EB77A776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787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C9D10-115D-44A5-A1F0-E5F69848D81F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700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C5A63-1EAD-426E-BEEF-10F99CE18B44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66952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96CEF-E20D-438D-8D23-ECEDA3BEEE6C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707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5042E-935D-4D2A-B116-A0AF3C783500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904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49D08B-DFD5-4792-86F6-B4FCBE2BD3D7}" type="slidenum">
              <a:rPr lang="ru-RU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463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E31360-81FF-497D-AEF9-D7F438113100}" type="slidenum">
              <a:rPr lang="ru-RU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782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45DD8B-DBC6-48B9-B034-E404AB222787}" type="slidenum">
              <a:rPr lang="ru-RU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30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1BA2C-2F5E-436D-AE9A-4C504E921D46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720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22801-5658-4AC9-9FAC-6519B54DBFA3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313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8C024-2319-407A-A085-F0847CC1D238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510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1BAB4-F5C1-4C2B-8D6C-1D0FF8FE589D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592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92-288E-4E43-9D7C-7D64EB77A776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578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C9D10-115D-44A5-A1F0-E5F69848D81F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274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C5A63-1EAD-426E-BEEF-10F99CE18B44}" type="slidenum">
              <a:rPr lang="ru-RU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824525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9E5DC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9E5DC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19C294-7061-4323-B5C0-545D15CC651B}" type="slidenum">
              <a:rPr lang="ru-RU" smtClean="0">
                <a:solidFill>
                  <a:srgbClr val="E9E5DC">
                    <a:shade val="5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9E5DC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68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9E5DC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9E5DC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19C294-7061-4323-B5C0-545D15CC651B}" type="slidenum">
              <a:rPr lang="ru-RU" smtClean="0">
                <a:solidFill>
                  <a:srgbClr val="E9E5DC">
                    <a:shade val="5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9E5DC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5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00364" y="6072206"/>
            <a:ext cx="3338490" cy="43499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65176" indent="-265176" algn="ctr">
              <a:lnSpc>
                <a:spcPct val="90000"/>
              </a:lnSpc>
              <a:spcBef>
                <a:spcPts val="250"/>
              </a:spcBef>
              <a:buClr>
                <a:srgbClr val="D34817"/>
              </a:buClr>
              <a:buSzPct val="80000"/>
              <a:defRPr/>
            </a:pPr>
            <a:endParaRPr lang="ru-RU" sz="32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5" y="357166"/>
            <a:ext cx="235232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2669241"/>
            <a:ext cx="8143932" cy="92869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Политика контрреформ. Александр </a:t>
            </a:r>
            <a:r>
              <a:rPr lang="en-US" sz="2800" i="1" u="sng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III</a:t>
            </a:r>
            <a:r>
              <a:rPr lang="ru-RU" sz="2800" i="1" u="sng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428604"/>
            <a:ext cx="1714480" cy="257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1" name="Picture 2" descr="мария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14678" y="428604"/>
            <a:ext cx="2143140" cy="2687755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>
            <a:softEdge rad="6350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3133588"/>
            <a:ext cx="3893795" cy="336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14414" y="3429000"/>
            <a:ext cx="2361954" cy="25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1307288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90787" y="621923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1884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7011" y="593637"/>
            <a:ext cx="5200675" cy="887587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4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«Новый университетский устав"</a:t>
            </a:r>
            <a:endParaRPr lang="ru-RU" sz="24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685" y="1970282"/>
            <a:ext cx="3168427" cy="12631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400" i="1" dirty="0" smtClean="0">
                <a:solidFill>
                  <a:srgbClr val="7030A0"/>
                </a:solidFill>
                <a:latin typeface="Bookman Old Style" pitchFamily="18" charset="0"/>
              </a:rPr>
              <a:t>Ликвидирована автономия университетов.</a:t>
            </a:r>
            <a:endParaRPr lang="ru-RU" sz="24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02398" y="3909565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1887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8043" y="4041835"/>
            <a:ext cx="5200675" cy="887587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4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Циркуляр «О кухаркиных детях"</a:t>
            </a:r>
            <a:endParaRPr lang="ru-RU" sz="24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229201"/>
            <a:ext cx="8159167" cy="11521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i="1" dirty="0" smtClean="0">
                <a:solidFill>
                  <a:srgbClr val="7030A0"/>
                </a:solidFill>
                <a:latin typeface="Bookman Old Style" pitchFamily="18" charset="0"/>
              </a:rPr>
              <a:t>о </a:t>
            </a:r>
            <a:r>
              <a:rPr lang="ru-RU" sz="2200" i="1" dirty="0">
                <a:solidFill>
                  <a:srgbClr val="7030A0"/>
                </a:solidFill>
                <a:latin typeface="Bookman Old Style" pitchFamily="18" charset="0"/>
              </a:rPr>
              <a:t>запрещении принимать в гимназии "детей кучеров, лакеев, прачек, мелких лавочников и тому подобных людей". 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991" y="1504577"/>
            <a:ext cx="3731451" cy="219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5095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9" grpId="0" animBg="1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72296" y="966224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1884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0418" y="548680"/>
            <a:ext cx="5541530" cy="227550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Впервые в России была произведена «чистка» библиотек. </a:t>
            </a:r>
          </a:p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133 названия книг, журналов были изъяты из библиотек как «недопустимые к обращению».</a:t>
            </a:r>
            <a:endParaRPr lang="ru-RU" sz="22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72296" y="3038378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1886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0418" y="2547465"/>
            <a:ext cx="5541530" cy="227550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По настоянию Победоносцева были закрыты Высшие женские курсы.</a:t>
            </a:r>
            <a:endParaRPr lang="ru-RU" sz="22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3083" y="3046953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296" y="4435190"/>
            <a:ext cx="2907425" cy="192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866" y="4429741"/>
            <a:ext cx="3410633" cy="192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9595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88640"/>
            <a:ext cx="8856984" cy="57606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3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. Начало рабочего законодательства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99592" y="1427152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1882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9991" y="764704"/>
            <a:ext cx="5200675" cy="227550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Издан закон</a:t>
            </a:r>
            <a:r>
              <a:rPr lang="ru-RU" sz="2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:</a:t>
            </a:r>
          </a:p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запрещавший труд детей до 12-летнего возраста, </a:t>
            </a:r>
          </a:p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</a:t>
            </a: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граничивавший рабочий день детей от 12 до 15 лет 8 часами</a:t>
            </a:r>
            <a:endParaRPr lang="ru-RU" sz="22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9473" y="3854088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1885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3191640"/>
            <a:ext cx="5200675" cy="227550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Издан закон</a:t>
            </a:r>
            <a:r>
              <a:rPr lang="ru-RU" sz="2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:</a:t>
            </a:r>
          </a:p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запрещавший ночной труд несовершеннолетних и женщин</a:t>
            </a:r>
            <a:endParaRPr lang="ru-RU" sz="22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1899009" cy="126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5157192"/>
            <a:ext cx="1656184" cy="128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73" y="5157192"/>
            <a:ext cx="1872207" cy="124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3082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43608" y="476672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1886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2561" y="188640"/>
            <a:ext cx="4677986" cy="614322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Изданы законы</a:t>
            </a:r>
            <a:r>
              <a:rPr lang="ru-RU" sz="2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:</a:t>
            </a:r>
          </a:p>
          <a:p>
            <a:pPr marL="711200" indent="-457200" algn="ctr">
              <a:spcBef>
                <a:spcPts val="250"/>
              </a:spcBef>
              <a:buClr>
                <a:srgbClr val="D34817"/>
              </a:buClr>
              <a:buSzPct val="80000"/>
              <a:buFont typeface="+mj-lt"/>
              <a:buAutoNum type="arabicPeriod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О взаимоотношениях предпринимателей с рабочими</a:t>
            </a:r>
          </a:p>
          <a:p>
            <a:pPr marL="711200" indent="-457200" algn="ctr">
              <a:spcBef>
                <a:spcPts val="250"/>
              </a:spcBef>
              <a:buClr>
                <a:srgbClr val="D34817"/>
              </a:buClr>
              <a:buSzPct val="80000"/>
              <a:buFont typeface="+mj-lt"/>
              <a:buAutoNum type="arabicPeriod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Об ограничении штрафов</a:t>
            </a:r>
          </a:p>
          <a:p>
            <a:pPr marL="711200" indent="-457200" algn="ctr">
              <a:spcBef>
                <a:spcPts val="250"/>
              </a:spcBef>
              <a:buClr>
                <a:srgbClr val="D34817"/>
              </a:buClr>
              <a:buSzPct val="80000"/>
              <a:buFont typeface="+mj-lt"/>
              <a:buAutoNum type="arabicPeriod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 запрете на оплату труда бартером</a:t>
            </a:r>
          </a:p>
          <a:p>
            <a:pPr marL="711200" indent="-457200" algn="ctr">
              <a:spcBef>
                <a:spcPts val="250"/>
              </a:spcBef>
              <a:buClr>
                <a:srgbClr val="D34817"/>
              </a:buClr>
              <a:buSzPct val="80000"/>
              <a:buFont typeface="+mj-lt"/>
              <a:buAutoNum type="arabicPeriod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 введении расчетных книжек</a:t>
            </a:r>
          </a:p>
          <a:p>
            <a:pPr marL="711200" indent="-457200" algn="ctr">
              <a:spcBef>
                <a:spcPts val="250"/>
              </a:spcBef>
              <a:buClr>
                <a:srgbClr val="D34817"/>
              </a:buClr>
              <a:buSzPct val="80000"/>
              <a:buFont typeface="+mj-lt"/>
              <a:buAutoNum type="arabicPeriod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Об ответственности рабочих за участие в стачках</a:t>
            </a:r>
            <a:endParaRPr lang="ru-RU" sz="22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61" y="4398289"/>
            <a:ext cx="34290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53" y="1772816"/>
            <a:ext cx="3416807" cy="246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7536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57606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4. Укрепление положения дворянства.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9547" y="868727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1885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5318" y="874872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4889" y="853722"/>
            <a:ext cx="4989513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Открытие дворянского банка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41835" y="868727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8" idx="2"/>
          </p:cNvCxnSpPr>
          <p:nvPr/>
        </p:nvCxnSpPr>
        <p:spPr>
          <a:xfrm>
            <a:off x="6070127" y="1666960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535029" y="1949764"/>
            <a:ext cx="5256584" cy="10471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29867" y="2060848"/>
            <a:ext cx="4968552" cy="864096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Предоставление льготных кредитов для поддержания помещичьих хозяйств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6292" y="3428082"/>
            <a:ext cx="2374934" cy="858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1889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5315" y="3434227"/>
            <a:ext cx="1929634" cy="8580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61216" y="3413077"/>
            <a:ext cx="5180609" cy="858095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Закон о земских участковых начальниках.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68023" y="3428083"/>
            <a:ext cx="5417819" cy="8647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057550" y="4292835"/>
            <a:ext cx="0" cy="21536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361217" y="4509120"/>
            <a:ext cx="5417819" cy="1800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64890" y="4620204"/>
            <a:ext cx="5120952" cy="1473092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Он отменял должности и местные учреждения, основанные на бессословных и выборных началах: мировых посредников, мировые суды.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8087" y="4508203"/>
            <a:ext cx="2449738" cy="1768826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Было создано 2200  земских участков во главе с земскими начальниками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4893" y="4509120"/>
            <a:ext cx="2696333" cy="17895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954579" y="4271172"/>
            <a:ext cx="373293" cy="3069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062" y="1818876"/>
            <a:ext cx="1965887" cy="147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4294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2336" y="564773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1890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8107" y="570918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27678" y="549768"/>
            <a:ext cx="4989513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Издано «Положение о губернских и уездных земских учреждениях»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4624" y="564773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6" idx="2"/>
          </p:cNvCxnSpPr>
          <p:nvPr/>
        </p:nvCxnSpPr>
        <p:spPr>
          <a:xfrm>
            <a:off x="5832916" y="1363006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297818" y="1645810"/>
            <a:ext cx="5256584" cy="10471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92656" y="1756894"/>
            <a:ext cx="4968552" cy="864096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Земское самоуправление стало низовой ячейкой государственной власти.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42" y="2996035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1892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7313" y="3002180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86884" y="2981030"/>
            <a:ext cx="4989513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Новое городовое положение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63830" y="2996035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13" idx="2"/>
          </p:cNvCxnSpPr>
          <p:nvPr/>
        </p:nvCxnSpPr>
        <p:spPr>
          <a:xfrm>
            <a:off x="5892122" y="3794268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357024" y="4077072"/>
            <a:ext cx="5256584" cy="15841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51862" y="4188156"/>
            <a:ext cx="4968552" cy="1329076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Повышался избирательный ценз, закреплялась практика вмешательства властей в дела самоуправления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17" y="1493129"/>
            <a:ext cx="22860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34" y="4106475"/>
            <a:ext cx="2729659" cy="177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0614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57606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5. Национальная и религиозная политика.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074650" y="481900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539552" y="764704"/>
            <a:ext cx="8136904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4390" y="875788"/>
            <a:ext cx="7691046" cy="536988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Главная задача национальной и религиозной политики: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7484" y="1648338"/>
            <a:ext cx="8136904" cy="10471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322" y="1759422"/>
            <a:ext cx="7691046" cy="864096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t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8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Сохранение единства государства.</a:t>
            </a:r>
            <a:endParaRPr lang="ru-RU" sz="2800" b="1" i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46" y="3068960"/>
            <a:ext cx="430386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148064" y="3068960"/>
            <a:ext cx="3536324" cy="1368152"/>
          </a:xfrm>
          <a:prstGeom prst="round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Особую суровость обер-прокурор Синода проявлял к сектантам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58978" y="4689140"/>
            <a:ext cx="3536324" cy="1368152"/>
          </a:xfrm>
          <a:prstGeom prst="round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Преследованиям подвергались буддисты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027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76671"/>
            <a:ext cx="2088231" cy="155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652120" y="483691"/>
            <a:ext cx="2910473" cy="1613161"/>
          </a:xfrm>
          <a:prstGeom prst="round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Суровым было отношение к приверженцам иудаизма.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7525" y="2203947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1882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3296" y="2210092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42867" y="2188942"/>
            <a:ext cx="4989513" cy="663994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Евреям было запрещено селиться вне городов.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19813" y="2203947"/>
            <a:ext cx="5256584" cy="6489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3007" y="2991909"/>
            <a:ext cx="5256584" cy="11571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7023" y="3119459"/>
            <a:ext cx="4968552" cy="1029621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Им было запрещено приобретать имущество в сельской местности.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2261" y="4205378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1894" y="4205378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1891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10084" y="4207813"/>
            <a:ext cx="5256584" cy="11571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54100" y="4271587"/>
            <a:ext cx="4968552" cy="1029621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Был издан указ о выселении евреев, незаконно проживавших в Москве и Московской губернии.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6879" y="5362549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6512" y="5362549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1887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94702" y="5364984"/>
            <a:ext cx="5174889" cy="9443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38718" y="5428759"/>
            <a:ext cx="4968552" cy="880562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Установлена процентная норма студентов – евреев.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813" y="483691"/>
            <a:ext cx="2280567" cy="155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9871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71540" y="666988"/>
            <a:ext cx="2172267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Полякам-католикам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7312" y="431400"/>
            <a:ext cx="2116496" cy="12694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6883" y="410250"/>
            <a:ext cx="4989513" cy="129055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Был закрыт доступ к государственным должностям в Царстве Польском и Западном крае.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63829" y="425256"/>
            <a:ext cx="5256584" cy="12755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5497" y="4797152"/>
            <a:ext cx="8004916" cy="1296144"/>
          </a:xfrm>
          <a:prstGeom prst="round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В неприкосновенности остались мусульманская религия и мусульманские суды.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312" y="1916832"/>
            <a:ext cx="4084450" cy="265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916831"/>
            <a:ext cx="3732417" cy="265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3021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404664"/>
            <a:ext cx="5032375" cy="85725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0" i="1" u="sng" dirty="0">
                <a:solidFill>
                  <a:srgbClr val="0070C0"/>
                </a:solidFill>
                <a:latin typeface="Bookman Old Style" pitchFamily="18" charset="0"/>
              </a:rPr>
              <a:t>Содержание: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427" y="1580264"/>
            <a:ext cx="8566520" cy="648072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1. Попытки решения крестьянского вопроса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427" y="2228336"/>
            <a:ext cx="8566520" cy="57606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2. Политика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 области просвещения и печати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625" y="2996952"/>
            <a:ext cx="8579322" cy="57606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3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. Начало рабочего законодательства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956" y="3598582"/>
            <a:ext cx="8552991" cy="57606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4. Укрепление положения дворянства.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956" y="4174646"/>
            <a:ext cx="8552991" cy="57606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5. Национальная и религиозная политика.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916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504056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i="1" dirty="0" smtClean="0">
                <a:solidFill>
                  <a:srgbClr val="7030A0"/>
                </a:solidFill>
                <a:latin typeface="Bookman Old Style" pitchFamily="18" charset="0"/>
              </a:rPr>
              <a:t>Персоналии.</a:t>
            </a:r>
            <a:endParaRPr lang="ru-RU" sz="24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448272" cy="349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908720"/>
            <a:ext cx="6192688" cy="936103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i="1" dirty="0">
                <a:latin typeface="Bookman Old Style" pitchFamily="18" charset="0"/>
              </a:rPr>
              <a:t>Победоносцев Константин Петрович (</a:t>
            </a:r>
            <a:r>
              <a:rPr lang="ru-RU" i="1" dirty="0" smtClean="0">
                <a:latin typeface="Bookman Old Style" pitchFamily="18" charset="0"/>
              </a:rPr>
              <a:t>1827 - 1907</a:t>
            </a:r>
            <a:r>
              <a:rPr lang="ru-RU" i="1" dirty="0">
                <a:latin typeface="Bookman Old Style" pitchFamily="18" charset="0"/>
              </a:rPr>
              <a:t>), государственный деятель, юрист. </a:t>
            </a:r>
            <a:endParaRPr lang="ru-RU" i="1" dirty="0" smtClean="0">
              <a:latin typeface="Bookman Old Style" pitchFamily="18" charset="0"/>
            </a:endParaRP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latin typeface="Bookman Old Style" pitchFamily="18" charset="0"/>
              </a:rPr>
              <a:t>Сын </a:t>
            </a:r>
            <a:r>
              <a:rPr lang="ru-RU" i="1" dirty="0">
                <a:latin typeface="Bookman Old Style" pitchFamily="18" charset="0"/>
              </a:rPr>
              <a:t>приходского священника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11960" y="1988840"/>
            <a:ext cx="2232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03848" y="2232016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В 1865 Победоносцев был назначен воспитателем, а затем преподавателем истории права к наследнику престола Александру Александровичу (будущему </a:t>
            </a:r>
            <a:r>
              <a:rPr lang="ru-RU" sz="2000" i="1" dirty="0">
                <a:solidFill>
                  <a:srgbClr val="000000"/>
                </a:solidFill>
              </a:rPr>
              <a:t>Александру III</a:t>
            </a:r>
            <a:r>
              <a:rPr lang="ru-RU" sz="2000" dirty="0">
                <a:solidFill>
                  <a:srgbClr val="000000"/>
                </a:solidFill>
              </a:rPr>
              <a:t>),</a:t>
            </a:r>
            <a:r>
              <a:rPr lang="ru-RU" sz="2000" i="1" dirty="0">
                <a:solidFill>
                  <a:srgbClr val="000000"/>
                </a:solidFill>
              </a:rPr>
              <a:t> </a:t>
            </a:r>
            <a:r>
              <a:rPr lang="ru-RU" sz="2000" dirty="0">
                <a:solidFill>
                  <a:srgbClr val="000000"/>
                </a:solidFill>
              </a:rPr>
              <a:t>a</a:t>
            </a:r>
            <a:r>
              <a:rPr lang="ru-RU" sz="2000" i="1" dirty="0">
                <a:solidFill>
                  <a:srgbClr val="000000"/>
                </a:solidFill>
              </a:rPr>
              <a:t> </a:t>
            </a:r>
            <a:r>
              <a:rPr lang="ru-RU" sz="2000" dirty="0">
                <a:solidFill>
                  <a:srgbClr val="000000"/>
                </a:solidFill>
              </a:rPr>
              <a:t>позже — к Николаю Александровичу </a:t>
            </a:r>
            <a:r>
              <a:rPr lang="ru-RU" sz="2000" i="1" dirty="0">
                <a:solidFill>
                  <a:srgbClr val="000000"/>
                </a:solidFill>
              </a:rPr>
              <a:t>(Николаю II), </a:t>
            </a:r>
            <a:r>
              <a:rPr lang="ru-RU" sz="2000" dirty="0">
                <a:solidFill>
                  <a:srgbClr val="000000"/>
                </a:solidFill>
              </a:rPr>
              <a:t>оказал большое влияние на российскую политику в годы их царствований.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35996" y="4941168"/>
            <a:ext cx="2232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5111187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После убийства Александра II при обсуждении проекта преобразований, представленного М. Т. </a:t>
            </a:r>
            <a:r>
              <a:rPr lang="ru-RU" sz="2000" dirty="0" err="1">
                <a:solidFill>
                  <a:srgbClr val="000000"/>
                </a:solidFill>
              </a:rPr>
              <a:t>Лорис</a:t>
            </a:r>
            <a:r>
              <a:rPr lang="ru-RU" sz="2000" dirty="0">
                <a:solidFill>
                  <a:srgbClr val="000000"/>
                </a:solidFill>
              </a:rPr>
              <a:t>-Меликовым, выступил с острой критикой реформ 1860-70-х. Победоносцев — автор манифеста 29 апреля 1881 “О незыблемости самодержавия”.</a:t>
            </a:r>
          </a:p>
        </p:txBody>
      </p:sp>
    </p:spTree>
    <p:extLst>
      <p:ext uri="{BB962C8B-B14F-4D97-AF65-F5344CB8AC3E}">
        <p14:creationId xmlns="" xmlns:p14="http://schemas.microsoft.com/office/powerpoint/2010/main" val="2011983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18" y="548680"/>
            <a:ext cx="218032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373" y="3393212"/>
            <a:ext cx="2548611" cy="1008112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i="1" dirty="0" smtClean="0">
                <a:latin typeface="Bookman Old Style" pitchFamily="18" charset="0"/>
              </a:rPr>
              <a:t>Игнатьев Николай Павлович,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i="1" dirty="0">
                <a:latin typeface="Bookman Old Style" pitchFamily="18" charset="0"/>
              </a:rPr>
              <a:t>м</a:t>
            </a:r>
            <a:r>
              <a:rPr lang="ru-RU" sz="1600" i="1" dirty="0" smtClean="0">
                <a:latin typeface="Bookman Old Style" pitchFamily="18" charset="0"/>
              </a:rPr>
              <a:t>инистр внутренних дел</a:t>
            </a:r>
            <a:endParaRPr lang="ru-RU" sz="1600" i="1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179" y="548680"/>
            <a:ext cx="2323548" cy="283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4966" y="3510224"/>
            <a:ext cx="2523584" cy="774087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i="1" dirty="0" smtClean="0">
                <a:latin typeface="Bookman Old Style" pitchFamily="18" charset="0"/>
              </a:rPr>
              <a:t>Бунге Николай Христофорович, министр финансов</a:t>
            </a:r>
            <a:endParaRPr lang="ru-RU" sz="1600" i="1" dirty="0">
              <a:latin typeface="Bookman Old Style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381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62625" y="3228523"/>
            <a:ext cx="3024336" cy="1172801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i="1" dirty="0" smtClean="0">
                <a:latin typeface="Bookman Old Style" pitchFamily="18" charset="0"/>
              </a:rPr>
              <a:t>Толстой Дмитрий Андреевич,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i="1" dirty="0" smtClean="0">
                <a:latin typeface="Bookman Old Style" pitchFamily="18" charset="0"/>
              </a:rPr>
              <a:t>Министр внутренних дел и шеф жандармов</a:t>
            </a:r>
            <a:endParaRPr lang="ru-RU" sz="1600" i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345" y="4869160"/>
            <a:ext cx="8820472" cy="1440160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i="1" dirty="0">
                <a:solidFill>
                  <a:srgbClr val="FF0000"/>
                </a:solidFill>
                <a:latin typeface="Bookman Old Style" pitchFamily="18" charset="0"/>
              </a:rPr>
              <a:t>Внутриполитический курс Александра </a:t>
            </a:r>
            <a:r>
              <a:rPr lang="en-US" sz="2400" i="1" dirty="0" smtClean="0">
                <a:solidFill>
                  <a:srgbClr val="FF0000"/>
                </a:solidFill>
                <a:latin typeface="Bookman Old Style" pitchFamily="18" charset="0"/>
              </a:rPr>
              <a:t>III</a:t>
            </a:r>
            <a:r>
              <a:rPr lang="ru-RU" sz="24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Bookman Old Style" pitchFamily="18" charset="0"/>
              </a:rPr>
              <a:t>выразился в проведении мер, направленных на ограничение реформ 60-70-х гг. и поэтому получивших название </a:t>
            </a:r>
            <a:r>
              <a:rPr lang="ru-RU" sz="2400" b="1" i="1" u="sng" dirty="0">
                <a:solidFill>
                  <a:srgbClr val="FF0000"/>
                </a:solidFill>
                <a:latin typeface="Bookman Old Style" pitchFamily="18" charset="0"/>
              </a:rPr>
              <a:t>"контрреформы".</a:t>
            </a:r>
            <a:r>
              <a:rPr lang="ru-RU" sz="2400" i="1" dirty="0">
                <a:solidFill>
                  <a:srgbClr val="FF0000"/>
                </a:solidFill>
                <a:latin typeface="Bookman Old Style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936086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838" y="241320"/>
            <a:ext cx="8640960" cy="648072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1. Попытки решения крестьянского вопроса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1124744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1881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1347" y="1130889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1109739"/>
            <a:ext cx="5400600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Принят закон об обязательном выкупе крестьянами своих наделов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124744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10" idx="2"/>
          </p:cNvCxnSpPr>
          <p:nvPr/>
        </p:nvCxnSpPr>
        <p:spPr>
          <a:xfrm>
            <a:off x="5976156" y="1922977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441058" y="2205781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2348881"/>
            <a:ext cx="4968552" cy="504056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Прекращено временнообязанное состояние крестьян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422855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1881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1347" y="3429000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1819" y="3406843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1919" y="3501008"/>
            <a:ext cx="4608513" cy="576064"/>
          </a:xfrm>
          <a:prstGeom prst="rect">
            <a:avLst/>
          </a:prstGeom>
          <a:pattFill prst="pct5">
            <a:fgClr>
              <a:srgbClr val="00206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Снижение выкупных платежей на 1 рубль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99" y="4581128"/>
            <a:ext cx="258641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762" y="4599742"/>
            <a:ext cx="266808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357" y="4599742"/>
            <a:ext cx="215809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7441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728700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1882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1347" y="734845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00264" y="713695"/>
            <a:ext cx="4960168" cy="792088"/>
          </a:xfrm>
          <a:prstGeom prst="rect">
            <a:avLst/>
          </a:prstGeom>
          <a:gradFill>
            <a:gsLst>
              <a:gs pos="0">
                <a:srgbClr val="FBEAC7">
                  <a:alpha val="22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Приняты меры для смягчения малоземелья крестьян.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728700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6" idx="2"/>
          </p:cNvCxnSpPr>
          <p:nvPr/>
        </p:nvCxnSpPr>
        <p:spPr>
          <a:xfrm>
            <a:off x="5976156" y="1526933"/>
            <a:ext cx="0" cy="41097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635896" y="1912326"/>
            <a:ext cx="4976936" cy="79208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Учрежден Крестьянский банк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264" y="1927331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221088"/>
            <a:ext cx="1512168" cy="21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35896" y="3197971"/>
            <a:ext cx="4976936" cy="79208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Была облегчена аренда государственных земель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00264" y="3212976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endCxn id="18" idx="0"/>
          </p:cNvCxnSpPr>
          <p:nvPr/>
        </p:nvCxnSpPr>
        <p:spPr>
          <a:xfrm>
            <a:off x="6115619" y="2725564"/>
            <a:ext cx="12937" cy="4874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1554485" cy="19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195615" y="6132471"/>
            <a:ext cx="2448272" cy="43303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400" i="1" dirty="0" smtClean="0">
                <a:latin typeface="Bookman Old Style" pitchFamily="18" charset="0"/>
              </a:rPr>
              <a:t>Бунге Н.Х. министр финансов</a:t>
            </a:r>
            <a:endParaRPr lang="ru-RU" sz="1400" i="1" dirty="0">
              <a:latin typeface="Bookman Old Style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38" y="2083445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991" y="4433431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3026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12" grpId="0" animBg="1"/>
      <p:bldP spid="13" grpId="0" animBg="1"/>
      <p:bldP spid="17" grpId="0" animBg="1"/>
      <p:bldP spid="18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476672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1889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7331" y="482817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461667"/>
            <a:ext cx="4824536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Принят закон </a:t>
            </a: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о переселенческой политике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476672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976156" y="1274905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63688" y="1556792"/>
            <a:ext cx="6696744" cy="11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56418" y="1568248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1835130"/>
            <a:ext cx="2520280" cy="1449854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Разрешение на переселение давало только МВД</a:t>
            </a:r>
            <a:endParaRPr lang="ru-RU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1850135"/>
            <a:ext cx="2520280" cy="14348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303388" y="1573661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059832" y="1856656"/>
            <a:ext cx="2844316" cy="1449854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Переселенцы освобождались на 3 года от податей и воинской повинности</a:t>
            </a:r>
            <a:endParaRPr lang="ru-RU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59832" y="1856102"/>
            <a:ext cx="2916324" cy="14348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495872" y="1553243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026978" y="1835129"/>
            <a:ext cx="2628292" cy="1455821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Переселенцам предоставлялись небольшие денежные пособия</a:t>
            </a:r>
            <a:endParaRPr lang="ru-RU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34990" y="1835130"/>
            <a:ext cx="2520280" cy="14348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73478"/>
            <a:ext cx="3600935" cy="298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60" y="3473479"/>
            <a:ext cx="4407110" cy="298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642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6" grpId="0" animBg="1"/>
      <p:bldP spid="1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1274905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1893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9339" y="1281050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259900"/>
            <a:ext cx="4824536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Принят закон </a:t>
            </a: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ограничивающий выход крестьян из общины.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1274905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04664"/>
            <a:ext cx="6624736" cy="64807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2800" i="1" u="sng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Проводилась политика, направленная на сохранение и укрепление общины</a:t>
            </a:r>
            <a:endParaRPr lang="ru-RU" sz="2800" i="1" u="sng" dirty="0"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3898" y="2744924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1893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2249" y="2744924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34218" y="2477890"/>
            <a:ext cx="4824536" cy="1167133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Принят закон </a:t>
            </a: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ограничивающий  права общины на переделы земли и закрепляющий наделы за крестьянами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6186" y="2492896"/>
            <a:ext cx="5256584" cy="1296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0618" y="5593071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1893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6389" y="5599216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00938" y="5578066"/>
            <a:ext cx="4824536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Принят </a:t>
            </a: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закон, запрещавший продавать общинные земли.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12906" y="5593071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67" y="4024005"/>
            <a:ext cx="1877502" cy="13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186" y="4011545"/>
            <a:ext cx="2287558" cy="143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487" y="4011546"/>
            <a:ext cx="2162267" cy="143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4849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81820" y="928513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1882 г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8044" y="900227"/>
            <a:ext cx="5200675" cy="887587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"Временные </a:t>
            </a: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правила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 печати</a:t>
            </a: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"</a:t>
            </a:r>
            <a:endParaRPr lang="ru-RU" sz="24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075" y="2420888"/>
            <a:ext cx="4392488" cy="32653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i="1" dirty="0" smtClean="0">
                <a:solidFill>
                  <a:srgbClr val="7030A0"/>
                </a:solidFill>
                <a:latin typeface="Bookman Old Style" pitchFamily="18" charset="0"/>
              </a:rPr>
              <a:t>Было закрыто 9 изданий.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i="1" dirty="0" smtClean="0">
                <a:solidFill>
                  <a:srgbClr val="7030A0"/>
                </a:solidFill>
                <a:latin typeface="Bookman Old Style" pitchFamily="18" charset="0"/>
              </a:rPr>
              <a:t>«Голос» А.А. Краевского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i="1" dirty="0" smtClean="0">
                <a:solidFill>
                  <a:srgbClr val="7030A0"/>
                </a:solidFill>
                <a:latin typeface="Bookman Old Style" pitchFamily="18" charset="0"/>
              </a:rPr>
              <a:t>«Отечественные записки М.Е. Салтыкова-Щедрина</a:t>
            </a:r>
            <a:endParaRPr lang="ru-RU" sz="24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856984" cy="57606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2. Политика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 области просвещения и печати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371532"/>
            <a:ext cx="2857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19563" y="5686232"/>
            <a:ext cx="3779155" cy="76710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400" i="1" dirty="0">
                <a:latin typeface="Bookman Old Style" pitchFamily="18" charset="0"/>
              </a:rPr>
              <a:t>А. А. Краевский, гравированный портрет В. Ф. </a:t>
            </a:r>
            <a:r>
              <a:rPr lang="ru-RU" sz="1400" i="1" dirty="0" err="1" smtClean="0">
                <a:latin typeface="Bookman Old Style" pitchFamily="18" charset="0"/>
              </a:rPr>
              <a:t>Тимма</a:t>
            </a:r>
            <a:r>
              <a:rPr lang="ru-RU" sz="1400" i="1" dirty="0" smtClean="0">
                <a:latin typeface="Bookman Old Style" pitchFamily="18" charset="0"/>
              </a:rPr>
              <a:t> из</a:t>
            </a:r>
            <a:r>
              <a:rPr lang="ru-RU" sz="1400" i="1" dirty="0">
                <a:latin typeface="Bookman Old Style" pitchFamily="18" charset="0"/>
              </a:rPr>
              <a:t> «Русского художественного листка»</a:t>
            </a:r>
          </a:p>
        </p:txBody>
      </p:sp>
    </p:spTree>
    <p:extLst>
      <p:ext uri="{BB962C8B-B14F-4D97-AF65-F5344CB8AC3E}">
        <p14:creationId xmlns="" xmlns:p14="http://schemas.microsoft.com/office/powerpoint/2010/main" val="1879296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6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854</TotalTime>
  <Words>630</Words>
  <Application>Microsoft Office PowerPoint</Application>
  <PresentationFormat>Экран (4:3)</PresentationFormat>
  <Paragraphs>123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1_Аспект</vt:lpstr>
      <vt:lpstr>Аспект</vt:lpstr>
      <vt:lpstr>Слайд 1</vt:lpstr>
      <vt:lpstr>Содержание: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Лепонид</dc:creator>
  <cp:lastModifiedBy>Пидоря</cp:lastModifiedBy>
  <cp:revision>68</cp:revision>
  <dcterms:created xsi:type="dcterms:W3CDTF">2012-03-17T19:48:15Z</dcterms:created>
  <dcterms:modified xsi:type="dcterms:W3CDTF">2013-03-14T17:19:42Z</dcterms:modified>
</cp:coreProperties>
</file>