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CCFF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71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02.09.2010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1239022314_0lik.ru_letopis-png-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0"/>
            <a:ext cx="5572164" cy="67151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21204493">
            <a:off x="3451591" y="270918"/>
            <a:ext cx="4161471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3300"/>
                </a:solidFill>
              </a:rPr>
              <a:t>Урок № </a:t>
            </a:r>
            <a:r>
              <a:rPr lang="ru-RU" sz="4000" b="1" dirty="0" smtClean="0">
                <a:solidFill>
                  <a:srgbClr val="FF3300"/>
                </a:solidFill>
              </a:rPr>
              <a:t>1</a:t>
            </a:r>
            <a:endParaRPr lang="ru-RU" sz="4000" b="1" dirty="0">
              <a:solidFill>
                <a:srgbClr val="FF3300"/>
              </a:solidFill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0" y="357166"/>
            <a:ext cx="2928926" cy="2428892"/>
            <a:chOff x="0" y="357166"/>
            <a:chExt cx="2928926" cy="2428892"/>
          </a:xfrm>
        </p:grpSpPr>
        <p:sp>
          <p:nvSpPr>
            <p:cNvPr id="8" name="Вертикальный свиток 7"/>
            <p:cNvSpPr/>
            <p:nvPr/>
          </p:nvSpPr>
          <p:spPr>
            <a:xfrm>
              <a:off x="0" y="357166"/>
              <a:ext cx="2928926" cy="2428892"/>
            </a:xfrm>
            <a:prstGeom prst="verticalScroll">
              <a:avLst/>
            </a:prstGeom>
            <a:solidFill>
              <a:srgbClr val="FFCC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7158" y="928670"/>
              <a:ext cx="221457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FF3300"/>
                  </a:solidFill>
                </a:rPr>
                <a:t>Что изучает история?</a:t>
              </a:r>
              <a:endParaRPr lang="ru-RU" sz="2800" b="1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0" y="3643314"/>
            <a:ext cx="2928926" cy="2428892"/>
            <a:chOff x="0" y="3643314"/>
            <a:chExt cx="2928926" cy="2428892"/>
          </a:xfrm>
        </p:grpSpPr>
        <p:sp>
          <p:nvSpPr>
            <p:cNvPr id="11" name="Вертикальный свиток 10"/>
            <p:cNvSpPr/>
            <p:nvPr/>
          </p:nvSpPr>
          <p:spPr>
            <a:xfrm>
              <a:off x="0" y="3643314"/>
              <a:ext cx="2928926" cy="2428892"/>
            </a:xfrm>
            <a:prstGeom prst="verticalScroll">
              <a:avLst/>
            </a:prstGeom>
            <a:solidFill>
              <a:srgbClr val="FFCC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7158" y="4286256"/>
              <a:ext cx="221457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FF3300"/>
                  </a:solidFill>
                </a:rPr>
                <a:t>Источники знаний о прошлом</a:t>
              </a:r>
              <a:endParaRPr lang="ru-RU" sz="2800" b="1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286116" y="1214422"/>
            <a:ext cx="2155827" cy="2357454"/>
            <a:chOff x="3286116" y="1214422"/>
            <a:chExt cx="2155827" cy="2357454"/>
          </a:xfrm>
        </p:grpSpPr>
        <p:pic>
          <p:nvPicPr>
            <p:cNvPr id="4" name="Picture 4" descr="ключевский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3500430" y="1214422"/>
              <a:ext cx="1941513" cy="2160587"/>
            </a:xfrm>
            <a:prstGeom prst="rect">
              <a:avLst/>
            </a:prstGeom>
            <a:noFill/>
          </p:spPr>
        </p:pic>
        <p:grpSp>
          <p:nvGrpSpPr>
            <p:cNvPr id="15" name="Группа 14"/>
            <p:cNvGrpSpPr/>
            <p:nvPr/>
          </p:nvGrpSpPr>
          <p:grpSpPr>
            <a:xfrm>
              <a:off x="3286116" y="2643182"/>
              <a:ext cx="857256" cy="928694"/>
              <a:chOff x="3286116" y="2643182"/>
              <a:chExt cx="857256" cy="928694"/>
            </a:xfrm>
          </p:grpSpPr>
          <p:sp>
            <p:nvSpPr>
              <p:cNvPr id="13" name="6-конечная звезда 12"/>
              <p:cNvSpPr/>
              <p:nvPr/>
            </p:nvSpPr>
            <p:spPr>
              <a:xfrm>
                <a:off x="3286116" y="2786058"/>
                <a:ext cx="857256" cy="785818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3428993" y="2643182"/>
                <a:ext cx="64294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/>
                <a:r>
                  <a:rPr lang="ru-RU" sz="5400" b="1" cap="none" spc="0" dirty="0" smtClean="0">
                    <a:ln w="50800"/>
                    <a:effectLst/>
                  </a:rPr>
                  <a:t>1</a:t>
                </a:r>
                <a:endParaRPr lang="ru-RU" sz="5400" b="1" cap="none" spc="0" dirty="0">
                  <a:ln w="50800"/>
                  <a:effectLst/>
                </a:endParaRPr>
              </a:p>
            </p:txBody>
          </p:sp>
        </p:grpSp>
      </p:grpSp>
      <p:grpSp>
        <p:nvGrpSpPr>
          <p:cNvPr id="30" name="Группа 29"/>
          <p:cNvGrpSpPr/>
          <p:nvPr/>
        </p:nvGrpSpPr>
        <p:grpSpPr>
          <a:xfrm>
            <a:off x="3143240" y="3937148"/>
            <a:ext cx="2220914" cy="2492248"/>
            <a:chOff x="3143240" y="3937148"/>
            <a:chExt cx="2220914" cy="2492248"/>
          </a:xfrm>
        </p:grpSpPr>
        <p:pic>
          <p:nvPicPr>
            <p:cNvPr id="7" name="Picture 5" descr="костомаров ник ив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3428992" y="3937148"/>
              <a:ext cx="1935162" cy="2154092"/>
            </a:xfrm>
            <a:prstGeom prst="rect">
              <a:avLst/>
            </a:prstGeom>
            <a:noFill/>
          </p:spPr>
        </p:pic>
        <p:grpSp>
          <p:nvGrpSpPr>
            <p:cNvPr id="26" name="Группа 25"/>
            <p:cNvGrpSpPr/>
            <p:nvPr/>
          </p:nvGrpSpPr>
          <p:grpSpPr>
            <a:xfrm>
              <a:off x="3143240" y="5500702"/>
              <a:ext cx="928694" cy="928694"/>
              <a:chOff x="3143240" y="5500702"/>
              <a:chExt cx="857256" cy="928694"/>
            </a:xfrm>
          </p:grpSpPr>
          <p:sp>
            <p:nvSpPr>
              <p:cNvPr id="17" name="6-конечная звезда 16"/>
              <p:cNvSpPr/>
              <p:nvPr/>
            </p:nvSpPr>
            <p:spPr>
              <a:xfrm>
                <a:off x="3143240" y="5643578"/>
                <a:ext cx="857256" cy="785818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3214678" y="5500702"/>
                <a:ext cx="64294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/>
                <a:r>
                  <a:rPr lang="ru-RU" sz="5400" b="1" cap="none" spc="0" dirty="0" smtClean="0">
                    <a:ln w="50800"/>
                    <a:effectLst/>
                  </a:rPr>
                  <a:t>3</a:t>
                </a:r>
                <a:endParaRPr lang="ru-RU" sz="5400" b="1" cap="none" spc="0" dirty="0">
                  <a:ln w="50800"/>
                  <a:effectLst/>
                </a:endParaRPr>
              </a:p>
            </p:txBody>
          </p:sp>
        </p:grpSp>
      </p:grpSp>
      <p:grpSp>
        <p:nvGrpSpPr>
          <p:cNvPr id="29" name="Группа 28"/>
          <p:cNvGrpSpPr/>
          <p:nvPr/>
        </p:nvGrpSpPr>
        <p:grpSpPr>
          <a:xfrm>
            <a:off x="6072198" y="1214422"/>
            <a:ext cx="2286016" cy="2428892"/>
            <a:chOff x="6072198" y="1214422"/>
            <a:chExt cx="2286016" cy="2428892"/>
          </a:xfrm>
        </p:grpSpPr>
        <p:pic>
          <p:nvPicPr>
            <p:cNvPr id="5" name="Picture 3" descr="карамзин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6072198" y="1214422"/>
              <a:ext cx="1928825" cy="2145922"/>
            </a:xfrm>
            <a:prstGeom prst="rect">
              <a:avLst/>
            </a:prstGeom>
            <a:noFill/>
          </p:spPr>
        </p:pic>
        <p:grpSp>
          <p:nvGrpSpPr>
            <p:cNvPr id="25" name="Группа 24"/>
            <p:cNvGrpSpPr/>
            <p:nvPr/>
          </p:nvGrpSpPr>
          <p:grpSpPr>
            <a:xfrm>
              <a:off x="7500958" y="2714620"/>
              <a:ext cx="857256" cy="928694"/>
              <a:chOff x="7500958" y="2714620"/>
              <a:chExt cx="857256" cy="928694"/>
            </a:xfrm>
          </p:grpSpPr>
          <p:sp>
            <p:nvSpPr>
              <p:cNvPr id="20" name="6-конечная звезда 19"/>
              <p:cNvSpPr/>
              <p:nvPr/>
            </p:nvSpPr>
            <p:spPr>
              <a:xfrm>
                <a:off x="7500958" y="2857496"/>
                <a:ext cx="857256" cy="785818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7643835" y="2714620"/>
                <a:ext cx="64294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/>
                <a:r>
                  <a:rPr lang="ru-RU" sz="5400" b="1" cap="none" spc="0" dirty="0" smtClean="0">
                    <a:ln w="50800"/>
                    <a:effectLst/>
                  </a:rPr>
                  <a:t>2</a:t>
                </a:r>
                <a:endParaRPr lang="ru-RU" sz="5400" b="1" cap="none" spc="0" dirty="0">
                  <a:ln w="50800"/>
                  <a:effectLst/>
                </a:endParaRPr>
              </a:p>
            </p:txBody>
          </p:sp>
        </p:grpSp>
      </p:grpSp>
      <p:grpSp>
        <p:nvGrpSpPr>
          <p:cNvPr id="31" name="Группа 30"/>
          <p:cNvGrpSpPr/>
          <p:nvPr/>
        </p:nvGrpSpPr>
        <p:grpSpPr>
          <a:xfrm>
            <a:off x="6000761" y="3929067"/>
            <a:ext cx="2214577" cy="2500329"/>
            <a:chOff x="6000761" y="3929067"/>
            <a:chExt cx="2214577" cy="2500329"/>
          </a:xfrm>
        </p:grpSpPr>
        <p:pic>
          <p:nvPicPr>
            <p:cNvPr id="6" name="Picture 11" descr="соловьев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00761" y="3929067"/>
              <a:ext cx="1860996" cy="207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7" name="Группа 26"/>
            <p:cNvGrpSpPr/>
            <p:nvPr/>
          </p:nvGrpSpPr>
          <p:grpSpPr>
            <a:xfrm>
              <a:off x="7358082" y="5500702"/>
              <a:ext cx="857256" cy="928694"/>
              <a:chOff x="7358082" y="5500702"/>
              <a:chExt cx="857256" cy="928694"/>
            </a:xfrm>
          </p:grpSpPr>
          <p:sp>
            <p:nvSpPr>
              <p:cNvPr id="23" name="6-конечная звезда 22"/>
              <p:cNvSpPr/>
              <p:nvPr/>
            </p:nvSpPr>
            <p:spPr>
              <a:xfrm>
                <a:off x="7358082" y="5643578"/>
                <a:ext cx="857256" cy="785818"/>
              </a:xfrm>
              <a:prstGeom prst="star6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7500959" y="5500702"/>
                <a:ext cx="64294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/>
                <a:r>
                  <a:rPr lang="ru-RU" sz="5400" b="1" cap="none" spc="0" dirty="0" smtClean="0">
                    <a:ln w="50800"/>
                    <a:effectLst/>
                  </a:rPr>
                  <a:t>4</a:t>
                </a:r>
                <a:endParaRPr lang="ru-RU" sz="5400" b="1" cap="none" spc="0" dirty="0">
                  <a:ln w="50800"/>
                  <a:effectLst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04800" y="533400"/>
            <a:ext cx="3505200" cy="1828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000000"/>
                </a:solidFill>
              </a:rPr>
              <a:t>Авторы</a:t>
            </a:r>
          </a:p>
          <a:p>
            <a:pPr algn="ctr"/>
            <a:r>
              <a:rPr lang="ru-RU" sz="3200" b="1" dirty="0">
                <a:solidFill>
                  <a:srgbClr val="000000"/>
                </a:solidFill>
              </a:rPr>
              <a:t> учебника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04800" y="2667000"/>
            <a:ext cx="3505200" cy="1828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000000"/>
                </a:solidFill>
              </a:rPr>
              <a:t>Название </a:t>
            </a:r>
          </a:p>
          <a:p>
            <a:pPr algn="ctr"/>
            <a:r>
              <a:rPr lang="ru-RU" sz="3200" b="1" dirty="0">
                <a:solidFill>
                  <a:srgbClr val="000000"/>
                </a:solidFill>
              </a:rPr>
              <a:t>учебника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04800" y="4800600"/>
            <a:ext cx="3505200" cy="1828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000000"/>
                </a:solidFill>
              </a:rPr>
              <a:t>Название</a:t>
            </a:r>
          </a:p>
          <a:p>
            <a:pPr algn="ctr"/>
            <a:r>
              <a:rPr lang="ru-RU" sz="3200" b="1" dirty="0">
                <a:solidFill>
                  <a:srgbClr val="000000"/>
                </a:solidFill>
              </a:rPr>
              <a:t> разделов</a:t>
            </a:r>
          </a:p>
          <a:p>
            <a:pPr algn="ctr"/>
            <a:r>
              <a:rPr lang="ru-RU" sz="3200" b="1" dirty="0">
                <a:solidFill>
                  <a:srgbClr val="000000"/>
                </a:solidFill>
              </a:rPr>
              <a:t>учебника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3810000" y="533400"/>
            <a:ext cx="5105400" cy="1828800"/>
          </a:xfrm>
          <a:prstGeom prst="leftArrowCallout">
            <a:avLst>
              <a:gd name="adj1" fmla="val 25000"/>
              <a:gd name="adj2" fmla="val 25000"/>
              <a:gd name="adj3" fmla="val 46528"/>
              <a:gd name="adj4" fmla="val 77685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 err="1">
                <a:solidFill>
                  <a:srgbClr val="003300"/>
                </a:solidFill>
              </a:rPr>
              <a:t>Вигасин</a:t>
            </a:r>
            <a:r>
              <a:rPr lang="ru-RU" sz="2400" dirty="0">
                <a:solidFill>
                  <a:srgbClr val="003300"/>
                </a:solidFill>
              </a:rPr>
              <a:t> А.А.</a:t>
            </a:r>
          </a:p>
          <a:p>
            <a:pPr algn="ctr"/>
            <a:r>
              <a:rPr lang="ru-RU" sz="2400" dirty="0" err="1">
                <a:solidFill>
                  <a:srgbClr val="003300"/>
                </a:solidFill>
              </a:rPr>
              <a:t>Годер</a:t>
            </a:r>
            <a:r>
              <a:rPr lang="ru-RU" sz="2400" dirty="0">
                <a:solidFill>
                  <a:srgbClr val="003300"/>
                </a:solidFill>
              </a:rPr>
              <a:t> Г.И.</a:t>
            </a:r>
          </a:p>
          <a:p>
            <a:pPr algn="ctr"/>
            <a:r>
              <a:rPr lang="ru-RU" sz="2400" dirty="0" err="1">
                <a:solidFill>
                  <a:srgbClr val="003300"/>
                </a:solidFill>
              </a:rPr>
              <a:t>Свеницкая</a:t>
            </a:r>
            <a:r>
              <a:rPr lang="ru-RU" sz="2400" dirty="0">
                <a:solidFill>
                  <a:srgbClr val="003300"/>
                </a:solidFill>
              </a:rPr>
              <a:t> И.С.</a:t>
            </a: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3810000" y="2590800"/>
            <a:ext cx="5105400" cy="1828800"/>
          </a:xfrm>
          <a:prstGeom prst="leftArrowCallout">
            <a:avLst>
              <a:gd name="adj1" fmla="val 25000"/>
              <a:gd name="adj2" fmla="val 25000"/>
              <a:gd name="adj3" fmla="val 46528"/>
              <a:gd name="adj4" fmla="val 77685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003300"/>
                </a:solidFill>
              </a:rPr>
              <a:t>История Древнего мира</a:t>
            </a: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3810000" y="4724400"/>
            <a:ext cx="5105400" cy="1828800"/>
          </a:xfrm>
          <a:prstGeom prst="leftArrowCallout">
            <a:avLst>
              <a:gd name="adj1" fmla="val 25000"/>
              <a:gd name="adj2" fmla="val 25000"/>
              <a:gd name="adj3" fmla="val 46528"/>
              <a:gd name="adj4" fmla="val 77685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003300"/>
                </a:solidFill>
              </a:rPr>
              <a:t>Жизнь первобытных</a:t>
            </a:r>
          </a:p>
          <a:p>
            <a:pPr algn="ctr"/>
            <a:r>
              <a:rPr lang="ru-RU" sz="2400" dirty="0">
                <a:solidFill>
                  <a:srgbClr val="003300"/>
                </a:solidFill>
              </a:rPr>
              <a:t> людей</a:t>
            </a:r>
          </a:p>
          <a:p>
            <a:pPr algn="ctr"/>
            <a:r>
              <a:rPr lang="ru-RU" sz="2400" dirty="0">
                <a:solidFill>
                  <a:srgbClr val="003300"/>
                </a:solidFill>
              </a:rPr>
              <a:t>Древний Восток</a:t>
            </a:r>
          </a:p>
          <a:p>
            <a:pPr algn="ctr"/>
            <a:r>
              <a:rPr lang="ru-RU" sz="2400" dirty="0">
                <a:solidFill>
                  <a:srgbClr val="003300"/>
                </a:solidFill>
              </a:rPr>
              <a:t>Древняя Греция</a:t>
            </a:r>
          </a:p>
          <a:p>
            <a:pPr algn="ctr"/>
            <a:r>
              <a:rPr lang="ru-RU" sz="2400" dirty="0">
                <a:solidFill>
                  <a:srgbClr val="003300"/>
                </a:solidFill>
              </a:rPr>
              <a:t>Древний Рим</a:t>
            </a:r>
          </a:p>
        </p:txBody>
      </p:sp>
      <p:pic>
        <p:nvPicPr>
          <p:cNvPr id="8" name="Picture 4" descr="lbooka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214686"/>
            <a:ext cx="1512888" cy="89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 animBg="1"/>
      <p:bldP spid="5126" grpId="0" animBg="1"/>
      <p:bldP spid="5127" grpId="0" animBg="1"/>
      <p:bldP spid="5128" grpId="0" animBg="1"/>
      <p:bldP spid="51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71480"/>
            <a:ext cx="8229600" cy="800120"/>
          </a:xfrm>
          <a:solidFill>
            <a:schemeClr val="tx2"/>
          </a:solidFill>
          <a:ln/>
        </p:spPr>
        <p:txBody>
          <a:bodyPr/>
          <a:lstStyle/>
          <a:p>
            <a:pPr algn="ctr"/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Что изучает история?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0" y="2143116"/>
            <a:ext cx="8929718" cy="4071966"/>
          </a:xfrm>
          <a:prstGeom prst="ribbon">
            <a:avLst>
              <a:gd name="adj1" fmla="val 12500"/>
              <a:gd name="adj2" fmla="val 68204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История</a:t>
            </a:r>
            <a:r>
              <a:rPr lang="ru-RU" sz="3200" b="1" dirty="0"/>
              <a:t> – </a:t>
            </a:r>
            <a:r>
              <a:rPr lang="ru-RU" sz="3200" b="1" dirty="0">
                <a:solidFill>
                  <a:schemeClr val="bg2"/>
                </a:solidFill>
              </a:rPr>
              <a:t>наука, изучающая </a:t>
            </a:r>
          </a:p>
          <a:p>
            <a:pPr algn="ctr"/>
            <a:r>
              <a:rPr lang="ru-RU" sz="3200" b="1" dirty="0">
                <a:solidFill>
                  <a:schemeClr val="bg2"/>
                </a:solidFill>
              </a:rPr>
              <a:t>прошлое и настоящее</a:t>
            </a:r>
          </a:p>
          <a:p>
            <a:pPr algn="ctr"/>
            <a:r>
              <a:rPr lang="ru-RU" sz="3200" b="1" dirty="0">
                <a:solidFill>
                  <a:schemeClr val="bg2"/>
                </a:solidFill>
              </a:rPr>
              <a:t> человечества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01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938563"/>
            <a:ext cx="3500462" cy="2506571"/>
          </a:xfrm>
          <a:prstGeom prst="rect">
            <a:avLst/>
          </a:prstGeom>
          <a:noFill/>
        </p:spPr>
      </p:pic>
      <p:pic>
        <p:nvPicPr>
          <p:cNvPr id="3" name="Picture 6" descr="01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010636"/>
            <a:ext cx="3214710" cy="2479372"/>
          </a:xfrm>
          <a:prstGeom prst="rect">
            <a:avLst/>
          </a:prstGeom>
          <a:noFill/>
        </p:spPr>
      </p:pic>
      <p:pic>
        <p:nvPicPr>
          <p:cNvPr id="4" name="Picture 10" descr="01_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3143248"/>
            <a:ext cx="1992304" cy="3268206"/>
          </a:xfrm>
          <a:prstGeom prst="rect">
            <a:avLst/>
          </a:prstGeom>
          <a:noFill/>
        </p:spPr>
      </p:pic>
      <p:pic>
        <p:nvPicPr>
          <p:cNvPr id="5" name="Picture 7" descr="01_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57166"/>
            <a:ext cx="3643338" cy="2508035"/>
          </a:xfrm>
          <a:prstGeom prst="rect">
            <a:avLst/>
          </a:prstGeom>
          <a:noFill/>
        </p:spPr>
      </p:pic>
      <p:pic>
        <p:nvPicPr>
          <p:cNvPr id="6" name="Picture 9" descr="01_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3" y="357166"/>
            <a:ext cx="3556807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0" y="1219200"/>
            <a:ext cx="9144000" cy="4191000"/>
          </a:xfrm>
          <a:prstGeom prst="ribbon">
            <a:avLst>
              <a:gd name="adj1" fmla="val 12500"/>
              <a:gd name="adj2" fmla="val 68204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Исторический источник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–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>
                <a:solidFill>
                  <a:schemeClr val="bg1"/>
                </a:solidFill>
              </a:rPr>
              <a:t>это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памятник истории, который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 дает информацию о жизни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людей в прошлом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6613525"/>
            <a:ext cx="1619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chemeClr val="bg2"/>
                </a:solidFill>
                <a:latin typeface="Tahoma" pitchFamily="34" charset="0"/>
                <a:cs typeface="Arial" charset="0"/>
              </a:rPr>
              <a:t>©</a:t>
            </a:r>
            <a:r>
              <a:rPr lang="ru-RU" sz="1000" b="1">
                <a:solidFill>
                  <a:schemeClr val="bg2"/>
                </a:solidFill>
                <a:latin typeface="Tahoma" pitchFamily="34" charset="0"/>
                <a:cs typeface="Arial" charset="0"/>
              </a:rPr>
              <a:t> Жадаев Д.Н., 2005</a:t>
            </a:r>
            <a:endParaRPr lang="en-US" sz="1000" b="1">
              <a:solidFill>
                <a:schemeClr val="bg2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0" y="26035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CCFFFF"/>
                </a:solidFill>
                <a:latin typeface="Book Antiqua" pitchFamily="18" charset="0"/>
              </a:rPr>
              <a:t>ИСТОРИЧЕСКИЕ ИСТОЧНИКИ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331913" y="1125538"/>
            <a:ext cx="78120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/>
              <a:t>Материальные (их можно потрогать руками)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331913" y="3284538"/>
            <a:ext cx="78120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/>
              <a:t>Нематериальные (нельзя потрогать)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331913" y="1628775"/>
            <a:ext cx="46799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> книги,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> орудия труда,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> предметы быта,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> постройки, памятники и т.д.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1331913" y="3716338"/>
            <a:ext cx="590391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> фильмы,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> старинная музыка,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> устные рассказы очевидцев и т.д.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1258888" y="5013325"/>
            <a:ext cx="78851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>
                <a:solidFill>
                  <a:schemeClr val="tx1">
                    <a:lumMod val="95000"/>
                  </a:schemeClr>
                </a:solidFill>
              </a:rPr>
              <a:t>Письменные: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>надписи, книги, письма, газеты и т.д.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1258888" y="5661025"/>
            <a:ext cx="78851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>
                <a:solidFill>
                  <a:schemeClr val="tx1">
                    <a:lumMod val="95000"/>
                  </a:schemeClr>
                </a:solidFill>
              </a:rPr>
              <a:t>Неписьменные: </a:t>
            </a: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>постройки, фотографии, традиции и обычаи, останки древних людей и т.д.</a:t>
            </a:r>
            <a:endParaRPr lang="ru-RU" sz="2400" b="1" dirty="0">
              <a:solidFill>
                <a:srgbClr val="800080"/>
              </a:solidFill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900113" y="908050"/>
            <a:ext cx="431800" cy="2592388"/>
            <a:chOff x="567" y="572"/>
            <a:chExt cx="272" cy="1633"/>
          </a:xfrm>
        </p:grpSpPr>
        <p:sp>
          <p:nvSpPr>
            <p:cNvPr id="15376" name="Line 16"/>
            <p:cNvSpPr>
              <a:spLocks noChangeShapeType="1"/>
            </p:cNvSpPr>
            <p:nvPr/>
          </p:nvSpPr>
          <p:spPr bwMode="auto">
            <a:xfrm>
              <a:off x="567" y="572"/>
              <a:ext cx="0" cy="1633"/>
            </a:xfrm>
            <a:prstGeom prst="line">
              <a:avLst/>
            </a:prstGeom>
            <a:noFill/>
            <a:ln w="76200">
              <a:solidFill>
                <a:srgbClr val="9933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77" name="Line 17"/>
            <p:cNvSpPr>
              <a:spLocks noChangeShapeType="1"/>
            </p:cNvSpPr>
            <p:nvPr/>
          </p:nvSpPr>
          <p:spPr bwMode="auto">
            <a:xfrm>
              <a:off x="567" y="845"/>
              <a:ext cx="272" cy="0"/>
            </a:xfrm>
            <a:prstGeom prst="line">
              <a:avLst/>
            </a:prstGeom>
            <a:noFill/>
            <a:ln w="76200">
              <a:solidFill>
                <a:srgbClr val="9933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78" name="Line 18"/>
            <p:cNvSpPr>
              <a:spLocks noChangeShapeType="1"/>
            </p:cNvSpPr>
            <p:nvPr/>
          </p:nvSpPr>
          <p:spPr bwMode="auto">
            <a:xfrm>
              <a:off x="567" y="2205"/>
              <a:ext cx="272" cy="0"/>
            </a:xfrm>
            <a:prstGeom prst="line">
              <a:avLst/>
            </a:prstGeom>
            <a:noFill/>
            <a:ln w="76200">
              <a:solidFill>
                <a:srgbClr val="9933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23850" y="549275"/>
            <a:ext cx="935038" cy="5327650"/>
            <a:chOff x="204" y="346"/>
            <a:chExt cx="589" cy="3356"/>
          </a:xfrm>
        </p:grpSpPr>
        <p:sp>
          <p:nvSpPr>
            <p:cNvPr id="15380" name="Line 20"/>
            <p:cNvSpPr>
              <a:spLocks noChangeShapeType="1"/>
            </p:cNvSpPr>
            <p:nvPr/>
          </p:nvSpPr>
          <p:spPr bwMode="auto">
            <a:xfrm flipH="1">
              <a:off x="204" y="346"/>
              <a:ext cx="22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81" name="Line 21"/>
            <p:cNvSpPr>
              <a:spLocks noChangeShapeType="1"/>
            </p:cNvSpPr>
            <p:nvPr/>
          </p:nvSpPr>
          <p:spPr bwMode="auto">
            <a:xfrm>
              <a:off x="204" y="346"/>
              <a:ext cx="0" cy="335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82" name="Line 22"/>
            <p:cNvSpPr>
              <a:spLocks noChangeShapeType="1"/>
            </p:cNvSpPr>
            <p:nvPr/>
          </p:nvSpPr>
          <p:spPr bwMode="auto">
            <a:xfrm>
              <a:off x="204" y="3702"/>
              <a:ext cx="58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83" name="Line 23"/>
            <p:cNvSpPr>
              <a:spLocks noChangeShapeType="1"/>
            </p:cNvSpPr>
            <p:nvPr/>
          </p:nvSpPr>
          <p:spPr bwMode="auto">
            <a:xfrm>
              <a:off x="204" y="3294"/>
              <a:ext cx="58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5386" name="Picture 26" descr="01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1700213"/>
            <a:ext cx="1489075" cy="1066800"/>
          </a:xfrm>
          <a:prstGeom prst="rect">
            <a:avLst/>
          </a:prstGeom>
          <a:noFill/>
        </p:spPr>
      </p:pic>
      <p:pic>
        <p:nvPicPr>
          <p:cNvPr id="15387" name="Picture 27" descr="01_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1916113"/>
            <a:ext cx="1441450" cy="1031875"/>
          </a:xfrm>
          <a:prstGeom prst="rect">
            <a:avLst/>
          </a:prstGeom>
          <a:noFill/>
        </p:spPr>
      </p:pic>
      <p:pic>
        <p:nvPicPr>
          <p:cNvPr id="15388" name="Picture 28" descr="01_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48246">
            <a:off x="7524750" y="1628775"/>
            <a:ext cx="1258888" cy="1979613"/>
          </a:xfrm>
          <a:prstGeom prst="rect">
            <a:avLst/>
          </a:prstGeom>
          <a:noFill/>
        </p:spPr>
      </p:pic>
      <p:pic>
        <p:nvPicPr>
          <p:cNvPr id="15385" name="Picture 25" descr="01_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25934">
            <a:off x="6948488" y="3357563"/>
            <a:ext cx="1158875" cy="15843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8" grpId="0"/>
      <p:bldP spid="15369" grpId="0"/>
      <p:bldP spid="15372" grpId="0"/>
      <p:bldP spid="15373" grpId="0"/>
      <p:bldP spid="15374" grpId="0"/>
      <p:bldP spid="153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6" name="Picture 12" descr="docu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005263"/>
            <a:ext cx="3095625" cy="2622550"/>
          </a:xfrm>
          <a:prstGeom prst="rect">
            <a:avLst/>
          </a:prstGeom>
          <a:noFill/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6613525"/>
            <a:ext cx="1619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chemeClr val="bg2"/>
                </a:solidFill>
                <a:latin typeface="Tahoma" pitchFamily="34" charset="0"/>
                <a:cs typeface="Arial" charset="0"/>
              </a:rPr>
              <a:t>©</a:t>
            </a:r>
            <a:r>
              <a:rPr lang="ru-RU" sz="1000" b="1">
                <a:solidFill>
                  <a:schemeClr val="bg2"/>
                </a:solidFill>
                <a:latin typeface="Tahoma" pitchFamily="34" charset="0"/>
                <a:cs typeface="Arial" charset="0"/>
              </a:rPr>
              <a:t> Жадаев Д.Н., 2005</a:t>
            </a:r>
            <a:endParaRPr lang="en-US" sz="1000" b="1">
              <a:solidFill>
                <a:schemeClr val="bg2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39750" y="0"/>
            <a:ext cx="8208963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ru-RU" sz="2800" b="1" i="1" dirty="0">
                <a:solidFill>
                  <a:schemeClr val="tx1">
                    <a:lumMod val="95000"/>
                  </a:schemeClr>
                </a:solidFill>
              </a:rPr>
              <a:t>К какому виду исторических источников относятся каждый из этих предметов:</a:t>
            </a:r>
          </a:p>
        </p:txBody>
      </p:sp>
      <p:pic>
        <p:nvPicPr>
          <p:cNvPr id="16390" name="Picture 6" descr="docu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484313"/>
            <a:ext cx="3768725" cy="1258887"/>
          </a:xfrm>
          <a:prstGeom prst="rect">
            <a:avLst/>
          </a:prstGeom>
          <a:noFill/>
        </p:spPr>
      </p:pic>
      <p:pic>
        <p:nvPicPr>
          <p:cNvPr id="16391" name="Picture 7" descr="docu0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924175"/>
            <a:ext cx="1827212" cy="3673475"/>
          </a:xfrm>
          <a:prstGeom prst="rect">
            <a:avLst/>
          </a:prstGeom>
          <a:noFill/>
        </p:spPr>
      </p:pic>
      <p:pic>
        <p:nvPicPr>
          <p:cNvPr id="16392" name="Picture 8" descr="docu00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31100" y="4149725"/>
            <a:ext cx="1236663" cy="2416175"/>
          </a:xfrm>
          <a:prstGeom prst="rect">
            <a:avLst/>
          </a:prstGeom>
          <a:noFill/>
        </p:spPr>
      </p:pic>
      <p:pic>
        <p:nvPicPr>
          <p:cNvPr id="16393" name="Picture 9" descr="docu000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5875" y="2924175"/>
            <a:ext cx="1185863" cy="1800225"/>
          </a:xfrm>
          <a:prstGeom prst="rect">
            <a:avLst/>
          </a:prstGeom>
          <a:noFill/>
        </p:spPr>
      </p:pic>
      <p:pic>
        <p:nvPicPr>
          <p:cNvPr id="16394" name="Picture 10" descr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19913" y="1484313"/>
            <a:ext cx="1884362" cy="2449512"/>
          </a:xfrm>
          <a:prstGeom prst="rect">
            <a:avLst/>
          </a:prstGeom>
          <a:noFill/>
        </p:spPr>
      </p:pic>
      <p:pic>
        <p:nvPicPr>
          <p:cNvPr id="16395" name="Picture 11" descr="docu000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1557338"/>
            <a:ext cx="1695450" cy="29702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304800" y="914400"/>
            <a:ext cx="3276600" cy="1905000"/>
          </a:xfrm>
          <a:prstGeom prst="roundRect">
            <a:avLst>
              <a:gd name="adj" fmla="val 16667"/>
            </a:avLst>
          </a:prstGeom>
          <a:solidFill>
            <a:schemeClr val="tx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i="1" dirty="0">
                <a:solidFill>
                  <a:srgbClr val="000000"/>
                </a:solidFill>
              </a:rPr>
              <a:t>История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304800" y="3733800"/>
            <a:ext cx="3276600" cy="1905000"/>
          </a:xfrm>
          <a:prstGeom prst="roundRect">
            <a:avLst>
              <a:gd name="adj" fmla="val 16667"/>
            </a:avLst>
          </a:prstGeom>
          <a:solidFill>
            <a:schemeClr val="tx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i="1" dirty="0">
                <a:solidFill>
                  <a:srgbClr val="000000"/>
                </a:solidFill>
              </a:rPr>
              <a:t>Исторический </a:t>
            </a:r>
          </a:p>
          <a:p>
            <a:pPr algn="ctr"/>
            <a:r>
              <a:rPr lang="ru-RU" sz="3200" b="1" i="1" dirty="0">
                <a:solidFill>
                  <a:srgbClr val="000000"/>
                </a:solidFill>
              </a:rPr>
              <a:t>источник</a:t>
            </a: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3657600" y="838200"/>
            <a:ext cx="5334000" cy="1981200"/>
          </a:xfrm>
          <a:prstGeom prst="leftArrowCallout">
            <a:avLst>
              <a:gd name="adj1" fmla="val 15389"/>
              <a:gd name="adj2" fmla="val 23718"/>
              <a:gd name="adj3" fmla="val 70050"/>
              <a:gd name="adj4" fmla="val 70162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наука,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изучающая прошлое и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 настоящее человечества</a:t>
            </a: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3657600" y="3657600"/>
            <a:ext cx="5334000" cy="1981200"/>
          </a:xfrm>
          <a:prstGeom prst="leftArrowCallout">
            <a:avLst>
              <a:gd name="adj1" fmla="val 15389"/>
              <a:gd name="adj2" fmla="val 23718"/>
              <a:gd name="adj3" fmla="val 70050"/>
              <a:gd name="adj4" fmla="val 70162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это памятник истории,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который дает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 информацию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 о жизни людей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в далеком прошлом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nimBg="1"/>
      <p:bldP spid="2048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113</TotalTime>
  <Words>197</Words>
  <Application>Microsoft Office PowerPoint</Application>
  <PresentationFormat>Экран (4:3)</PresentationFormat>
  <Paragraphs>58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Слайд 1</vt:lpstr>
      <vt:lpstr>Слайд 2</vt:lpstr>
      <vt:lpstr>Что изучает история?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Гульнара</cp:lastModifiedBy>
  <cp:revision>14</cp:revision>
  <dcterms:modified xsi:type="dcterms:W3CDTF">2010-09-02T19:12:17Z</dcterms:modified>
</cp:coreProperties>
</file>