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70" r:id="rId5"/>
    <p:sldId id="261" r:id="rId6"/>
    <p:sldId id="262" r:id="rId7"/>
    <p:sldId id="263" r:id="rId8"/>
    <p:sldId id="265" r:id="rId9"/>
    <p:sldId id="269" r:id="rId10"/>
    <p:sldId id="264" r:id="rId11"/>
    <p:sldId id="267" r:id="rId12"/>
    <p:sldId id="266" r:id="rId13"/>
    <p:sldId id="271" r:id="rId14"/>
    <p:sldId id="25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0000"/>
    <a:srgbClr val="FF99FF"/>
    <a:srgbClr val="FF66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6EE5D-945A-477F-85A3-3A026B693439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065DB89-56DE-4D97-BFAE-F02FFB859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2F94-DC61-4D16-A42D-13953673752E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7CDF5-AF9B-4AF9-8355-5F71A4136A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DF427-2F58-481E-9164-84FEBE312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A1D35-68E0-4E93-85E4-B532FA09BD76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35438-4531-45A6-BC99-6CC37B9B7EF3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D8E58-B767-4420-B826-AC043DA0E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95758-2BCA-4A21-A81A-4FA300E0FEC5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5DA714D-F78F-4384-A742-6FFA49023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AAE0-1A95-45BB-9C85-C6A4C6DDF58D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AC5FC-6309-463F-B85A-9BD04EC79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F8537-414A-42D7-B859-78A49E66E5AF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02FBBF73-39AD-4CBB-A535-C97801D08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13CCC-0670-4488-AC57-81401DDBFBE7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76DBA-3BBC-4AC3-8CA0-CD6C14ECA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63DE-2D26-4BD6-A259-5FB60571BD33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18B7055-EB64-43AE-B0D9-8E1310867D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F6C7D9-6AF8-4A8B-A33F-3706F665DD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676EC-A496-4FE3-997C-F59E5AF2871A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82792-E6BA-426A-9077-A665102C5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CD56C-D1C4-466F-8C10-48BE6127521B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5A32030-F0F9-4528-8EC4-F3EED716A70A}" type="datetimeFigureOut">
              <a:rPr lang="ru-RU"/>
              <a:pPr>
                <a:defRPr/>
              </a:pPr>
              <a:t>03.09.2013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AF2920-FE95-41AA-84B2-6F5A9AA619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6.gi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34.jpe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egipet.uz/category/carstvennost-i-religiya/rol-faraona" TargetMode="External"/><Relationship Id="rId13" Type="http://schemas.openxmlformats.org/officeDocument/2006/relationships/hyperlink" Target="http://www.imperialclan.ru/viewtopic.php?f=50&amp;t=28&amp;start=80" TargetMode="External"/><Relationship Id="rId3" Type="http://schemas.openxmlformats.org/officeDocument/2006/relationships/hyperlink" Target="http://www.kostyor.ru/archives/1-12/ques.php" TargetMode="External"/><Relationship Id="rId7" Type="http://schemas.openxmlformats.org/officeDocument/2006/relationships/hyperlink" Target="http://137.rolka.su/viewtopic.php?id=82" TargetMode="External"/><Relationship Id="rId12" Type="http://schemas.openxmlformats.org/officeDocument/2006/relationships/hyperlink" Target="http://olimpikgames.ucoz.ru/index/olimpijskij_jujym/0-31" TargetMode="External"/><Relationship Id="rId17" Type="http://schemas.openxmlformats.org/officeDocument/2006/relationships/hyperlink" Target="http://rusdemotivator.ru/demotivatory-pro-vremya/7403-vremya-nastoyashhee-dlitsya-mgnovenie-no-za-yeto-mgnovenie-mozhno-sdelat-stolko-glupostej.html" TargetMode="External"/><Relationship Id="rId2" Type="http://schemas.openxmlformats.org/officeDocument/2006/relationships/hyperlink" Target="http://www.progamer.ru/esports/mag/kratkaya-xronologiya-kibersporta.htm" TargetMode="External"/><Relationship Id="rId16" Type="http://schemas.openxmlformats.org/officeDocument/2006/relationships/hyperlink" Target="http://www.s-sm.ru/main/articles/arhitektura_buduchego_bionika_i_ekologichnost_v_arhitekture_buducheg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n.ru/statyi/Istoriyakalendarya.html" TargetMode="External"/><Relationship Id="rId11" Type="http://schemas.openxmlformats.org/officeDocument/2006/relationships/hyperlink" Target="http://www.netda.ru/belka/text_mil/christm.htm" TargetMode="External"/><Relationship Id="rId5" Type="http://schemas.openxmlformats.org/officeDocument/2006/relationships/hyperlink" Target="http://www.proza.ru/2011/04/24/45" TargetMode="External"/><Relationship Id="rId15" Type="http://schemas.openxmlformats.org/officeDocument/2006/relationships/hyperlink" Target="http://j-times.ru/category/drevnij-mir-zemli" TargetMode="External"/><Relationship Id="rId10" Type="http://schemas.openxmlformats.org/officeDocument/2006/relationships/hyperlink" Target="http://www.boti.ru/node/6515" TargetMode="External"/><Relationship Id="rId4" Type="http://schemas.openxmlformats.org/officeDocument/2006/relationships/hyperlink" Target="http://uh.ru/a/409748" TargetMode="External"/><Relationship Id="rId9" Type="http://schemas.openxmlformats.org/officeDocument/2006/relationships/hyperlink" Target="http://www.liveinternet.ru/tags/%F2%F3%F2%E0%ED%F5%E0%EC%EE%ED/page2.html" TargetMode="External"/><Relationship Id="rId14" Type="http://schemas.openxmlformats.org/officeDocument/2006/relationships/hyperlink" Target="http://www.liveinternet.ru/users/2957307/post170037697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6.gif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www.progamer.ru/wp-content/uploads/2010/01/537167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031875"/>
          </a:xfrm>
        </p:spPr>
        <p:txBody>
          <a:bodyPr>
            <a:normAutofit/>
          </a:bodyPr>
          <a:lstStyle/>
          <a:p>
            <a:r>
              <a:rPr lang="ru-RU" sz="40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Счёт лет в истории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24300" y="5732463"/>
            <a:ext cx="493236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sz="2400" b="1" dirty="0">
              <a:solidFill>
                <a:srgbClr val="323543"/>
              </a:solidFill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0825" y="5732463"/>
            <a:ext cx="2376488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 класс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Древний мир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6" name="Picture 8" descr="http://www.netda.ru/graphics/christm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3488" y="5278438"/>
            <a:ext cx="1311275" cy="1585912"/>
          </a:xfrm>
          <a:prstGeom prst="rect">
            <a:avLst/>
          </a:prstGeom>
          <a:noFill/>
        </p:spPr>
      </p:pic>
      <p:sp>
        <p:nvSpPr>
          <p:cNvPr id="7170" name="AutoShape 2"/>
          <p:cNvSpPr>
            <a:spLocks/>
          </p:cNvSpPr>
          <p:nvPr/>
        </p:nvSpPr>
        <p:spPr bwMode="auto">
          <a:xfrm rot="-5400000">
            <a:off x="6128544" y="1872456"/>
            <a:ext cx="762000" cy="4332288"/>
          </a:xfrm>
          <a:prstGeom prst="rightBracket">
            <a:avLst>
              <a:gd name="adj" fmla="val 150558"/>
            </a:avLst>
          </a:prstGeom>
          <a:solidFill>
            <a:srgbClr val="00B0F0">
              <a:alpha val="50195"/>
            </a:srgbClr>
          </a:solidFill>
          <a:ln w="5715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051050" y="2060575"/>
            <a:ext cx="4392613" cy="1216025"/>
          </a:xfrm>
          <a:prstGeom prst="wedgeEllipseCallout">
            <a:avLst>
              <a:gd name="adj1" fmla="val 2041"/>
              <a:gd name="adj2" fmla="val 135193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uk-UA"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ДАТА   РОЖДЕНИЯ</a:t>
            </a:r>
          </a:p>
          <a:p>
            <a:pPr algn="ctr" eaLnBrk="0" hangingPunct="0"/>
            <a:r>
              <a:rPr lang="uk-UA"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ИИСУСА  ХРИСТА</a:t>
            </a:r>
            <a:endParaRPr lang="ru-RU" sz="2400" b="1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343400" y="449580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200400" y="48006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uk-UA" sz="4400" b="1">
                <a:latin typeface="Arial Black" pitchFamily="34" charset="0"/>
              </a:rPr>
              <a:t> </a:t>
            </a:r>
            <a:endParaRPr lang="ru-RU" sz="4400" b="1">
              <a:solidFill>
                <a:srgbClr val="009900"/>
              </a:solidFill>
              <a:latin typeface="Arial Black" pitchFamily="34" charset="0"/>
            </a:endParaRPr>
          </a:p>
        </p:txBody>
      </p:sp>
      <p:sp>
        <p:nvSpPr>
          <p:cNvPr id="7175" name="AutoShape 7"/>
          <p:cNvSpPr>
            <a:spLocks/>
          </p:cNvSpPr>
          <p:nvPr/>
        </p:nvSpPr>
        <p:spPr bwMode="auto">
          <a:xfrm rot="-5400000">
            <a:off x="1861344" y="1975644"/>
            <a:ext cx="762000" cy="4125912"/>
          </a:xfrm>
          <a:prstGeom prst="rightBracket">
            <a:avLst>
              <a:gd name="adj" fmla="val 135064"/>
            </a:avLst>
          </a:prstGeom>
          <a:solidFill>
            <a:srgbClr val="CCFFCC">
              <a:alpha val="50195"/>
            </a:srgbClr>
          </a:solidFill>
          <a:ln w="57150">
            <a:solidFill>
              <a:srgbClr val="0099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endParaRPr lang="uk-UA" sz="24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Счёт лет, которым мы</a:t>
            </a:r>
            <a:r>
              <a:rPr lang="ru-RU" sz="4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4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пользуемся</a:t>
            </a:r>
            <a:endParaRPr lang="ru-RU" sz="440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" name="Содержимое 10"/>
          <p:cNvSpPr>
            <a:spLocks noGrp="1"/>
          </p:cNvSpPr>
          <p:nvPr>
            <p:ph sz="quarter" idx="1"/>
          </p:nvPr>
        </p:nvSpPr>
        <p:spPr>
          <a:xfrm flipH="1">
            <a:off x="8805863" y="3284538"/>
            <a:ext cx="46037" cy="2814637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23850" y="3573463"/>
            <a:ext cx="35274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Период времени</a:t>
            </a:r>
          </a:p>
          <a:p>
            <a:pPr algn="ctr"/>
            <a:r>
              <a:rPr lang="ru-RU" sz="2400" b="1">
                <a:latin typeface="Calibri" pitchFamily="34" charset="0"/>
              </a:rPr>
              <a:t> до Рождества Христова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4284663" y="3573463"/>
            <a:ext cx="457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Период времени </a:t>
            </a:r>
          </a:p>
          <a:p>
            <a:pPr algn="ctr"/>
            <a:r>
              <a:rPr lang="ru-RU" sz="2400" b="1">
                <a:latin typeface="Calibri" pitchFamily="34" charset="0"/>
              </a:rPr>
              <a:t>от Рождества Христова</a:t>
            </a: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 rot="5400000">
            <a:off x="1943894" y="2672557"/>
            <a:ext cx="647700" cy="4176712"/>
          </a:xfrm>
          <a:prstGeom prst="rightBracket">
            <a:avLst>
              <a:gd name="adj" fmla="val 96519"/>
            </a:avLst>
          </a:prstGeom>
          <a:solidFill>
            <a:srgbClr val="CCFFCC">
              <a:alpha val="50195"/>
            </a:srgbClr>
          </a:solidFill>
          <a:ln w="57150">
            <a:solidFill>
              <a:srgbClr val="009900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6" name="AutoShape 5"/>
          <p:cNvSpPr>
            <a:spLocks/>
          </p:cNvSpPr>
          <p:nvPr/>
        </p:nvSpPr>
        <p:spPr bwMode="auto">
          <a:xfrm rot="5400000">
            <a:off x="6192044" y="2601119"/>
            <a:ext cx="647700" cy="4319588"/>
          </a:xfrm>
          <a:prstGeom prst="rightBracket">
            <a:avLst>
              <a:gd name="adj" fmla="val 96486"/>
            </a:avLst>
          </a:prstGeom>
          <a:solidFill>
            <a:srgbClr val="00B0F0">
              <a:alpha val="50195"/>
            </a:srgbClr>
          </a:solidFill>
          <a:ln w="57150">
            <a:solidFill>
              <a:srgbClr val="00206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endParaRPr lang="ru-RU" b="1">
              <a:solidFill>
                <a:srgbClr val="009900"/>
              </a:solidFill>
              <a:latin typeface="Arial Black" pitchFamily="34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684213" y="4581525"/>
            <a:ext cx="3205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9900"/>
                </a:solidFill>
                <a:latin typeface="Calibri" pitchFamily="34" charset="0"/>
              </a:rPr>
              <a:t>до нашей эры (до н.э.)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5508625" y="4508500"/>
            <a:ext cx="2143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2060"/>
                </a:solidFill>
                <a:latin typeface="Calibri" pitchFamily="34" charset="0"/>
              </a:rPr>
              <a:t>наша эра (н.э.)</a:t>
            </a:r>
          </a:p>
        </p:txBody>
      </p:sp>
      <p:pic>
        <p:nvPicPr>
          <p:cNvPr id="20" name="Прямая соединительная линия 1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3388" y="4267200"/>
            <a:ext cx="212725" cy="1047750"/>
          </a:xfrm>
          <a:prstGeom prst="rect">
            <a:avLst/>
          </a:prstGeom>
          <a:noFill/>
        </p:spPr>
      </p:pic>
      <p:sp>
        <p:nvSpPr>
          <p:cNvPr id="22544" name="AutoShape 2" descr="data:image/jpeg;base64,/9j/4AAQSkZJRgABAQAAAQABAAD/2wCEAAkGBhMSERUUExQWFRUWGBcaGRYYFxoaGBwbGBwYGhwYHRsYHSYgHBojGxwYHy8gJCcpLCwsHR4xNTAqNSYrLCkBCQoKDgwOGg8PGiwkHyUsLCwsLCwsLCwsLCwpLCwsLCwsLCwsLCwpLCwpLCwsLCwsLCksKSwsLCwsLCwsLCwsLP/AABEIAPcAzAMBIgACEQEDEQH/xAAbAAACAwEBAQAAAAAAAAAAAAAEBQIDBgEAB//EAEEQAAECBAQDBgQFAwIFBAMAAAECEQADITEEEkFRBWFxBhMigZHwMqGxwSNCUtHhYnLxM4IHFJKywiRToqMVF0P/xAAaAQACAwEBAAAAAAAAAAAAAAADBAECBQAG/8QALxEAAgIBBAICAAQEBwAAAAAAAAECEQMEEiExIkETUTJhcbEUgZGhBSNSweHw8f/aAAwDAQACEQMRAD8AziClYehP6nprQsLsNRAeJ4YlRJBygNS36d/uBpvFEvCTJZAFj+ZLpOxLCquldYvlcXuFD0oQ+4s9f6esYmyUfwsNvT7A14NSS6QFNyY+aTd30fSOS8c45tUGzhw7q32rDRU8KYJCTqx+L/pP/i8VzpSVBil1vcPmGnXfTakXjma/Ejtl9AONWSkMzi9dCWt7Z71eAsPMJIS9SoV2Gp62gqdgFN4DmA0NDem2gG2kC4WW0z8QKo9gddaB7vUQzGal0ylNDFKQkkBS2pVgRShcVcGlQqo6VNRiA+S5dQJ0YWI9G1YgbxCWOiW/Uam36frE58sK+j6+prSJ3WDYRKlAuBpzDe+kBcVwqiAwdjWvJugiUjMgAu4qB0FG53H8xaZ43L1/fapjrTK9COXPfwqIFS703d9QHN/Oul+MxHhYMKAODszVAJZ29RvHeKpYZh56Crbcn9iFSaquHpcC53swdvKLl1zyaLhiswepLagtoRYc+f5RtDedNy0DF9eTXNevK0IRjsiAGuRRzdgBTZmd6uL1g2TMcAquaWsBQNt0isIXLgpOVIMwuDM5eUFgKuQPhpVxvsPS5jU90Jctk2SktTkTrzrAnBsD3aHUPEq/JvyvuKvzeGBNP4h6Kroz5SvsEm4zJRQc0BLi/wBhzIaLF4oAkMKZrlvhIGo5g8ot8o9LQkWAHQAP6RemRcPoHVjmLFLef9WXUb/beOmflKqZmUbUYeFtK1U3lBswoLM7tV2vy5RWS8RydcV6BTiL0FibjQA7Uv8AfWIpxjm2rVI0DuzV/g7QSVe/SKz5envpEcnXH6JNHojniXee/flElKPJ6RWfL0iWd4rz+/Yi8eCGYKTxhepTfQEvy+JvMxXM4gVXCL3F/LxUhciSfJhelCPZjqFF6+9xGNtSNqglUt9mrQG3ukXYTHt4VEkaP4mtoSCPI62gNCUkMLnntXWm0VoKicoYuTRgdCX+Zr+0dtUuGSnRoxjARV7Go0qaE/Emj3SrzeiziOIUGUWI3o+lwKPVqfKogcJKQCVEEbB0g1cO4p/byveD8LhTMIM0pZswar6O97vT5xWGJJ8EuX2L8RxElDBknWtWIu4o1n1iCuILIDUsMvPR6P6bjlBczgoLJKsrilaMagGhAPKgPqYMwGG7sLASiZ3iAl1oCi4ObMkgs5tmYkAht4NSS4KbolOAWVAVJJ9CCHYbV+nKLJko5sibsahwPy0OZtFA+zBuGw6UJsAQ553Jv9oqOOuXcaJAqD5m30eFLbk6IsWTVLzd3+pJ8J+l739YWzgUPQsWqb0L23erXvGkmzZS2CspIdjqLVHNmMC8Zwry0lJUyaNd33JL6Dz+RoZHaTRyaKeEEzJjqqEh+mXX3z3jR8FwjqK2JCWADgB966AV84zvC5pJDBk5a9TV97faNV2cLIW5Z1sPh/SLODXq8aGBJoS1LdjXDzQFZCU5iSoJSTUamut4OywtlyXDMwClGrFyD4S7u9A7/wCDJRJNbfcQxJ0+BOPXJYUxzIbxOJpD2rHFkclIJPvzg7iuPSsBKUBJS1R0HoIqUnIk7787wKfdoir5LXRQoGIqRF2X36R545kFCpZb39480WKMRKo44pytrA6gXv8AMfeCViBlNBEUkfOM1AdwaV93d/byy0tptTy5h94hLTYh22ofuC37RMG7Gt7UHi3u7cvm8Y5tnUApI00d6OByb015vF3DkJzqLCiQGOuYj+fkNooUA9TdnpsCHrd/kXiiZKKWOntx9aftHNXwcGKWaB2LXYks5DBqksTq2+5s4TjMi8t3ch3fo+r/AFHSBVIVQEu4e1Ddur/Vxd3qxRNOQDUALfwYsuDmrXJqBMD+J6AdfNtK1vekVTColdRUguksw0GXr8+UKsNxJailJR4ru4DgB9i2kMJWLBBJJS1Ck/lI0YXew35RekwVUTWskMpYYnYDnd7C/lFZTLLVBcbh2Gu9qezFONwapyQSopSC4TlcsXr1YWNnvAuHwBR3hTVmyuAHo9dAbfOK7Y9JE8V2exq+7ZIuKgv8n8q7/RoiaFYdSiMwZil2G5Lu+vmIAUteX8WWFJ1azueun2jvCsUpU5mAGVQZlWOh82/mkVyR4/QmuC/hyXlkjdt6AMB9Y2PAsKkSMpDuxL65qj0DekZXh8kIlEbKUC3In9o1crGIlhqlTITlA8QypDmrAs4FC5h/BWzgztR+KwyTLNQS/iNd7EHlT94uytFBxABALjMXrpp8mD9Rd4vBg1AESTBOGRr6fvFWHlOa29tBM4mILFM5T+/392ioJeJgRJQ+h91iCSkJ96/xpFaxF0yKyn7+/nHHFPv3yjrU96j/ADEwmOERNnFbNtFLD/MXj37EVlEXiijPmMslJNSzdduewjqUlQNG9bCp10ANetojLQC7eZOvL3v0glCQVGrZqgf9QuesYrdG4VHDsQUqBY1rS/ox3rdogxqmjjzdj+/usMRgwFDNTMlJ0rZwdicrPy5xSJI7ptWJLXAyvXod2vFVItQEtTJDaOBdxmel92PV+ccnzAo+AUAp5V32i9Ut7h/CaWtm0FRrAslAetgRo71b0b6QSLshnZOKUhQYMQfsQ1KVGaGWOmJUnOmpUGbcH7gkVuGiPB8KmbOTLIGVS0uWFBUtV2oD/i160JTNl90PCpKVhJIVlJABQWFSFAnm/rZTSKuPFhmAlqWlAD5jRgC+taCx1P7iHh7N4mZU5UghqqY//EHl0h7wfhSMJJdVVkDvF3JJelOZtBMzEzyMyEgJfUEuLaWL7QnPUTk/8tcDKwQgryPswfF+zWKlIW/jQx+EJUW2LMpuo84y+FnlKwrUeLf5NbVxoeUfasPPJLLTlUzpIILtSmtOcYzt12fSjLiZbIBUUzEt4XVYsLBTEEWcPqYvh1Dk/jyLkjJhSjvh0LOHHvBZnXYaOw2B9ecanFYbKtCxXx1fmKa0FqfuYzPBk5QAG+MfWNZOJ7pdLAkO35a1bpGthVQVGJn/ABEcRKSyiwdTByaltHq1Hqz+kF4WWWA15knqXVUtziBlvlOl/UfzBSFpSOev7QVN+wFJOy4CzezVzFa1OYpmTieUVmJJCAPfv3aPZrbQOpfP78to6ibHHWWrMRI8o4mY/wC0eMQSRUN44UnWJKI9vHiqI9koreKFprBRHv8AmB1LY1i6ZWSPncnC5rJD3sefqKGDJWDSllEhICsrOfy9b3HryaJzFJmC2RTNe+XnqLenR+yClTIYGgdy5LOacuZ1IjJaXs1U2VYuWF0DMkEO+gevPxP8qxASWS5Dl6XF3Y3D1a0ET/CMoZsqrOOXUnSukUd3S4dra0DtQ0IYH/ELN2xmPRGaXTX9LjdnI83oo8+phfPkeJIAclk9SGSAHb+n73hgpx8Qfw6UDqCeVBTS3nFGMkOCoJsTzoSNtr+sExvyo6XCst4JPAmO1EomF2ZjkUfSpjnZuYFYrDpUKBSfMkj7gQ+4HwJC0zCokUIoUh84LgZrUfnXlFfCeyCu8z58rK8Hh8Rynwq2S7P+1IrknGKdsiPNM23F5wBQFUSSXPMWGxuYb8Mx2HmS+67yWGBJD+JhcsSGSNTGfxUozZiAojIFP8ID1YkVJAcsK1qaWgzA4cIC3lSipedClFSg6SSHICSACl3NC7bEwHA/ALm8pWe4/wART3iVhQUEkNlLg8ksWINPWAO2ZBwOIepAS3IiZLA+cDLwcqQtOZKkIdwkOuotmVcilgG3e5W9u+0KChGHlqBMxSFLv4UA+FJ/qKmVoQEp3pDTnmikui0XsxPnsS8LnukVc5/uP8xtsoYjVRNK6+TN5x884WSCtIuFto2qRzulvsNd1JXnyTFMUlAZyRlsratnqwDHeN/DyqMHUKpWW4IfhIJu3o1ItAgbBYrwKUQVOpgBeqyl7tQN6coOxCQCQmo5j5HnvBI9AaKs1I48VqVvQe/5jNY/tcXIkJSWoVKJ0N8osOZPVorKSj2WjjcujUmOII18vfSMPL7fzErPeS0qT/S4I5uSX9PONhg8UibLTMQXSoOCzRymn0WlilDsKKN31eIISVfC5t7fqI65O8cRTdtW+Uc7K8EFqpY9fd4hn5l+kWqSNRYCj87+kcCBsYqSVDERUrFsf5MX9yefp/MCTEF/zeUEjwUZkJE4vmIuHcCgS7MydbjlDSb3VFKUA7/iIKgbOc2XSly9qxncMfEXClODm0N63DAs9DzgtUxBRlyrdIpmoLfpr4trNzMZLSRrpWexBJWUhYmoS1aFagSCQkh3tfTziM/H5wmWAEgEPYJFS7v7uNYu4TMR3eVDlV1JIIYm3lb0irGyUlZdSycv5UukF7F9OfJomvVE39hs/FSpaAFKMxW706X6fF/A7wfAT8VMWtKHRlKcxcIB8NA+zGgr8oD7McEGKnhJcJSMy2p4QbdSph5Kj6kSiUkJDJSGACRbYAaafWFsmX43tiuRmGFTVyfAvwHCpklBSlafhCSHUKsQS41c6uNwaRWvCTJaAPy0SCKi9OhYeZEPMLhZsxiE5RzoT5AH3pE14coJCk11BDgh7O9R7pCGWE2vIZj8cuIdlXCUJMnvNVEM2iUkpHlQHzg/C41CQrnuTW9Pn9IExOG7rDju3KQlg4zHL4QxAFSGDkN8JOkd4bhkTE1LHcPQ3YgqJbRmGtN9GNKKoTnG2JuIpzrZg2WldlDy39mEnargI7gTsoKpRQf9mZqtoC5Y7GHs1M2XN7ubLIARPAU4KVEBKwzWcBRYi0G8bw7y5yNDJI/+xYfyhLNk+PNFoYcPGj49hStcwy03KleQSsqzE8gVeTRuJWMPdBAB8CchOYJL0GYkigsfPlGW4c6AaOtVzrd8r11LkcuUOJSgoPoRVqVsD5H6nePRYJJS5MXUx3LgIRiimUmWGGcvmJbKM59Ber0h5g55mJ7wNlU7bhiwfrXWgAG8J5fBlzTJRlJSEgKI2uw9bwxOOQhDSyFFNMrhL5Esop0IevR9RDnDikuzPVqTsG7VTcuGU2YAlDqGgzAk06W1doxy+ETVy1nupmULNwk5TlAZnDE+Eh9DtG0kY/vCsTEFKCQliKVejirmxHS1oYcW76bLSBiEykjwZSEjN4Rlcl1KNDQMKVEJ6iDhyP6XIpcHx3GLKS/w8gL86U/T6HWNj/w4xiimYhyQKs9A+VmrqM3p1hD2h4dKRPMuW5JUC5IoS76Cr2Gxjs7h87CjPLWpDMVAFnILAc38Zr+nlAo5I8DmSG5NH08GJExguG9vVJAE8Zn/ADJbN1Itvt5sY2GBxyJyAuWrMk2PPYg2I2MMxdmZODi+Q4pc8/KOKlnZorK+sRK4tXJWy8S1coqyH+kecQM73WBZk9T3PziebItGfnqDODU+FI5BwFU1Z+dRyheZAeoalrUvXkHu/oLsUY2WXy5QTQuoJNaiimZ6UBjgqQ9yLundmofbbuIwpZG+0a8Y7QThmZC1lD+EJI8BUB4iasQQHGlREZuKSlCgUgqBII02dt6NWzUvFmIxfdlXhykn81izfhqGbcGo0UOsL1cPKypQ8AVVKa1csw/MwLs96Xgq6tsns0//AA6nAJxCy1Ai7WGYk9HJjZYLCFX40x8v5E6tp5mml8sZPst2bWmZLK0LEpakFatMqS9RsTry0rGy4viV+FJVXORmDCgYhsppRIboYWcVucvsNvtKP0aCWtEr/UWhKmBUmpL6JYB2ApzrvAPE+MSZuUS8+dHxFUqbLDGlDMQl2JTQHaPY3stm7ru8QqTV1EHxFg7oNPENXcNcQomY+fiFpVNZCUZikGhZiMyyCQEgeIsz+Hz6cltdlscPNMdSz+AC9cxb1PyuIR8T4JLWCqVmlKTUZFLCbA/C+SqjtpEMR2rS4R3SwhIooghxcKLgABV6q1EemdpJSyEJcFakpDg6qCbinlBcVLGky84T37kuCGBWuZhpedZUsqnjMbnxTZYt/SlMWpxXeKNL4f8A7pp+lYHROCZckM1Csj+8z1/WkRkLZR/sCf8A7VQjq15Kvouj5sR4yOZ+R18z9N4YDF91JUq5NEa1bnoACYGmK/FUBbOr6qDseUC4/GhasoPhQ7GmnxHnW3SNuD4sznG3Qfg+OYhSRKClAg9CUkUrctSoLVBiWFxGRbrSSQS4s7gjXdx5GNRwH/1YHdgOaqD+JBo4D1BSczbhj4riPbnhoVNdHhICcwLDxEkHbYHz5w3g1atY5KhHU6XucWR4LiJa00H4gDl6qrQqBaxL7awJ2wlgyHIcoOZhsUqSbbZs3lCjCz5xTkQVJF3cgUJFxYXprzgntJjP/SkKUczNpUhqmuojs+SG7YnyyunxT4m1wBcC7LTFlM2Y4zJzpS9SGpMJO7LcaOd4t4phyuYJZ+FQzzGDFKXCUgKNAyQS17mNTxPtAiXgZCXAzIluCW8IFm2JAPQHSMse0sp6OpR+IOX8QoHFCzsxN25wnFU9zNBtz4SF2O4AmpAUAAWGZg7XTmDsKVO/KAcHjFyFZpcwBQoRlOVQ2Ibo1IZ4RK1OuY6gUnJLsH8ISOdSBV7mDsZwwS2SkO6XJb4jqSNjttpAp6pRdIdhor4yM0fCuKpnyhMTY0I2OogoEP8Ax/EZrsljZaMMok5QJihXUhKHYX8o7xHiCphBQoolkZXdnsS7WP7XMa2JOaPP50sc3FemalU1FB3QpqVlz1t59SzQJMmzFF8xHKv7/WIpUwSCoEsNalgHMUd4RZ/n9o5QplXPgyGHkukrVl/Mzu5GUO5G6iFO18x1aJYbGOAgJKipzUgkB6kuA9WOuu0EYkVCS9GzfJI8jlBc7i+t+DwYSgzVChqLHwBIYeZFtXHOMFu+zZAxPmCYlJS61OwDF+ZALi4JPVmcxr+FcMkIIKspU9yHrydgBpQiFfBOFhWUk1UApbUeygkkXAcOLVJ1prpUtCAAEitLBobw6P5uboUzapYnVWMsPjJLBCakCyVyg3NkkqEA4rhi1VTc2rMUx6ZSX6NFP/LJNWD7ih8tYE4whaEApmzAxDutRDZk0Y6Nmgv8A11IotYm+gvieOmSZWacFTMoACUy1JCizB8xpShLWcD4i6zC4udiSDNASh3yIfKVOWKiSSoZnIDtsBBmMwy5khUsTVDOlhZnoQ4ADhx1gPs1j88tLpZQKc1bElSiC/6fq8LZdL8bW40dLqI5YNpcmmQgBRI/SlPJq/sPSBe0OJ/CzH8qkEeSwpvk3nEZmPLOlmH5lOzbgBqc38oB4nhlzkllJVVsos9HFyOV4DPUQXCGMWnm5JyLeJgBhSglD5LFPRUBSZ3j6n/zSr6qhn2a4QJiEqxSy6lMlCQyvCSlGdQrRLkDY1eKOL8LTInoCVOFKJY3DBFDRj8L2B+6+eDl5+qI3KMtvs+b41Ksy0oBJWtaQz/qL+f7jz7h+x84pdWVgzhzp01et9IbdmMSgTJq1B151JANvEogB9HJNeRjTzJRyBKEvRyQxD6nfnB55pLiIttPmWJwE2RMS5IsAtCiNLEio/zeG2K44UplgklTqVd7KORL315WfWLO0ZNModiCTmoKtVOotUVcecZ9GI79YSpkEslJCiB+nKSQzVJemu7QxF742ycbqSch+ntIgsCMjOx0YguG/SaED+kbAxneJca71RNgcoCSaANWm9SOkfX+xHY/CCSmZkClKSC6wFE0HiD0AezQ3x3CMOtJQuTLI2KR6WimOMYO0gmXPFpxSPnfZ+UnES3WrMZaEoVKUlJSQkBiQWIrmBKSGa7GqzjnAkYXEoVLB7tTnITRKqOkPoAQ2t7iA+1nDlYLFpVKJAbPLymoP5kuNhX0jTYDjkjEy095LImFJUxSAg5WBWkj4Xf4Wa+kXlFvldMnG/jSmxYgpmzpaZZcSxMKmoGCd/7mA9YM4iv8OapRSSEKZIagAPvyiOB4RJAzyC0yrnMSliaoKTTKXNLjcNA3HV5UFLIQyT3mUhyygMg5GpfYHaudSc1GPr/0c3OTsRYBZyEH/wBxZJbUolv76QahIOvp7vAuClqyO11KUab5UjmzpPqNxBmAmZXBFCDVtS4ubUd49bp2ljR5XWxvNKvsacCGacVEnwp1DkvS+jDzhvNNYWL7QSpQyy0ksKE2JZ+tT9+UB4ztOjNROalzTy6c45+TsXSa4DpvCxRlFmGxIq9/0ktQf4Fx0rMlKVHwAhw9fEClgeTtDUs593p76xRiJLrSNnJrfKMwNelY8njbtG42Eid3RoWzEOdgHdIGgcKjRSDmQx1G8YxM0KSgn9QDv6v6mNTwzGAj+Gj1mGOzFGjz2Se/LKz07Gd0Mqy12U1CN9/KAMRjTMw5GmVbnyIDc6/9sMeN4YrQPEhKQFZlKBLAC4bb3djlMT3iEqT4ilKTYGlCwVRgov8AC71qBBKi4sqpSjNfQ+4LxHvJQFMwZjYkH4a7vStKAGhgTBq7rGTEK+Cf40k08Qy94g0JBIzK1oo9YQ8JnzEzky8ivEAMmUggEO5BAOUhieTHRjtpXZzMEKmTWWCFICWKnTzLlQuDSxVGVlyRy6dxk6l/ubscU9Lqt0VcH+3/AAMeFz5S5qzNBPdvQB/yhZIcM5fbS945xApaTOw8mckTQTnVmLJCkgoUxOUEcxpeJ8LwpM1M2WkJUCxcnKcu5rmZ3BajkUjSTeFzZwJM1KSpBSQlJIY9SOVdfKMWEbhVGnOaU7sG7LSwyykJelQx1KQKaUFmvGSx8yZ/zChMYlKxUEl8yVMQSAWy5ac2jecPwhkAhTeIpNLUIATa4AvqXNLQv43hUBaJpFGAJ2YX+d4YWNvGoAMmVfI5I+b8D7DYvMlcxKZcpSxmGYd4zvQJBqL3BpGjxvZ+QnIlK1ASX28RJLs76saNdqaajC4lwlTHQtVwCPrCPH4BSiMqhShAau1bmg6xOSLKY5r2fL+1p7mYogDKov8ADdTOaswqA4fQeWawuEWuYhCA6lqCQ1ypTBttR84+2Hs7ImpUZniCvCw5Chbex9vHzziHZVcjHypUk/6heWrMQRVlDMC4I32VDMPGJXero30ri06UkJnSkoEvMgTJYXkUlAUEsDWwCm1SRaoilXF1ZLuSkN9BZyx5PR+USxuDPxuoBNEpUoqANy5/MM1H2asIlTkIHhsR8KAw1q2bcX5XEKylwWcbfAr7STM5RMUKIJ6sW8TPZ8obQteM/Oxie7UUKAJSEZbUdZLbAkkvuBDbj+PWsKSGbPkeuZwUlnerFuQOaFOBSsqEtgkpcMph0Z2YOxfaoBicXjGxzDKM4rHL1yCL4ooDLnWGcVAfYVdiPYvFCyVVKs1OguHqphTapjUjg5mqSFKFgolKQCAXAowU6iCb0CeYhdxTg+VgC5BryBJLPyNfMxaObHdexr8XCZaJqJwQmUCkJJDjZqA0atB89A3ZiLh/hLHnUsR1IUNnTzAgLhkxUuYpOYIzUSS3xJBUk+LShT5iGcxKWCj4SQkAbhIUSWH6lLNNAA9TDemco5Nq6MfXQjsf2AzE/P0F/wB3gNTvYn30g6arf6+vz8qQHMVX/Ea1JGNFs0EniNwTqpz0JD9dYKlzM01yaFE0+qVP1FPnGaXNp1dTF9QQcxvVVhqw5M1E9MuWtiXEpVdS7JvvUjYVEedWJJqjXlwgxNZaSN36A2v0hlhCUjMaAVPz9+kLZBOUBrd0D5X+cH4rGpArVKKqt4iHZHNyzx6pKopHlu5NhUrFFa0pmKCRRRSXI1MqWepdauQRFuE7tMk5mMuX3uf+pRCCpVau2dI6iFeCxJSp1/GQpZ/vUHbyASPKAuLYwpkS5ABdTKU2zhVTapyf9JgeS4xbSGtPFZMii3x7NZ2a4vh8pK5CO9L55gYEuQS5d2PiIBsyRZoe4ricmbLyISkJJALEhV9VCvkX8rj5jw3FiSVJWyXIOcF0D+kn8t3c08oepmsQpzSoIo7R5jJCcJVNM9Lkzwk08fX5G6Rgjh15cylpbMM11JJpUD4k2NAKgxo8BjCq6VDyNPMisL8RiB3WcjMEgKDFiGNW/wBjKbVoPweKCw6WPMf4ob6COap0Cu+QrFS8ySC48oAxUjOgy1AEl206fMtBb/PYJ+hibJUMpdxpR/JrR10yOzG4nEJQAgl1OHJo+tHehiMrjSq5yC7ioYkMaONT1hvxjs8VKz0BIIJqX2tY1I53bZBO4IpFHGtjWmjn9jeAS1Pxy5C/HuXAFgppRNWkgsfE/JleIGzl/wB9TE8PMlqnpnKIPdPlUK+JQ0O32gHiUsghmDbFy51cMD6QNgsJ+HmxCymRnTm3IKkjMXcAZVEt0OjEsdRGqZVxuVjiXh1YpZmN+Ekmr/EQ1GFWOsU40IzEJTXfMkpHOhza0YfOKz2kSoZMJJXORUJASMjghvGoZHAuXeDMHgFqyzMSAZgqJbHKktqSSVlt6coW1GWMU03y/QSMaQln9nUnKpgEJdTNzeuhJNSRvGCx3DZiZipgd/xT5JI+oI9iPrHFZzS1FR0+Z09WjH8TIMhbfpPrUMD5Kp03gGlzzi+Tq9r0R4fiEpl94a58rVBKgA3XWxsXjyMPnzZqAnUV2drtbQAs8K+ya/CvMGKAlqaF1A2sQ0M5UspJBuanyPz+3V4JkWyckaGKSdMynGGROzp+JLLBJF0qoa36DndobT/xC/6spB5Go+ohb2ilvNGUEqYUF3c0YdbAQdgZv4aHDMMrF/yKysacrc43dHPxT/IzP8TjaTX2Vzpbe+dvWvuoZWA7h/MwdMmpLseXp9/WBZoqY0d3BjRicXMBAy0pf5k+jW2G0XygDLWLOZSG2FzbnFMvBraoFRaltfvF/clCZYP5pqbbAD93jIw1LIkaWfxg2OO9qsaHWK5qu8UlIfIk5i9iwu3ybaJTEOSWudqVfaJzJITqwAqrXm3Sgewj01I8tFsimelyotlDkki/7Pyq2sAITNmTDMWoIc0zDMQKsyWv+8TUO/olJ7pNmfxHdzp9bnYazg/DkZQFgWoBS9aqTU6XPlFX/qGI+Pj79iSRj5aSfHnVqBLQn5sfpDKRipSg2WXL2Y5PUJBB84a8Q7Oom110d1N5k5h5ERlZ/Z9UqaApRymwUoV/tWQz8iAecDcYZFT5Lpyg7To+h8L40qXLTnqAACpNUnY3cK5s0N5cwUXJYA2AY9Cm3Pw6NtGHwPBUAUK0HcKIfehcHXkYYYVC5IZyoDUBgW3ayrVHyjC1mmUFujbXv8jW0mo3+Mu/3N1h8WtTBz53+fvnHE4spJayXJGpN/kKwlw/GV5HWnvUpvlpMA6GivIjzg6ZxJHcKmJIIKfDsxLU6E1pd4QilV3aHn3RZheMd4pQWAxCTyFE/dV4jxqUyRzfb5Hd2LdbwmmTSkrOyst9CEp+RYxBfaQKQ1i66UZwwcDnUs96QDUKLhz36CQu7Qk4jMLn1+ED2X5DpBXHJKZkkYcpdCloStiPCB3SvQgFNN4S4/iGVRegp0oQ4r500Y0EMEzu8xAY/wD80TQ9tE+RZoSyNqn9cksL4RigiSgUSkLmIbY94ph5hmi+dj0pPiVUC0Z2ahTzFD9ZJDZklKmUyhqkpKVUqClxaB5mJSolSgpzUjM+/wCZq+cUWFN7ijkyXabjwyk6JPhTupwz8n+kIZaFf8uA7lbHrseQIY+kCcddagVAqBPhQnxeEHxnRyzJGlTdninFcfWuWQhBQS4JJDAaDQO+gBjVx4WopRBtk8GnuJq0guFImA88qQQW81ecafDSxlfSgH+0MfUv6RieHyFIlTZ61EmssDUE5XJflpGxlraSkf0gel/pAtWvr9B3T3Ssy3H1vNWRRgz3Zz0pY2gDh+Oy5UKbKVHTfK/2iXE/iJLuST62H/T9TA5QCtIDnxfm1NHN41tKtqSO1qTxncRmll8zgmh0PrtbyjkviaxsdamKsexWQl2Gp10+sDIV7aHrMmMUa5PEEEBql9R19YD47inEvIT8SiPLKz/XXziEuV4Xfb1r9hEMXJP4QOqVEVFvEPIuk3jO08F8iDZn4jjA8YC0E5C4Z/0va0CjEmepiTlF+fL+OsLsLmS4Cikg1pRtyIYYZK6utHUKA/8AF49FGVpWYU8ag24/yHUpYAAfKANBWmgEMcDiJp/0wlEv9ahmNNBYKPTzMLMMlIu8wnRjl+pKvOHGHmFSgqYoUsnQdYJJ/kJxXJo5CrD7fVqPrFfFMGibLKF2U3UGwI5gwHicelCMyakslI3Udd2F4F4pOKQhDupIdX91/V/rC6Q05UhTwVakKKVTinKSGGZy1HAYiNcZwQlzbfV4ziZKTOJDBR8Y2IUA/mFPFnF8dnUlCPhDeZ+sS1uZS9qbPYftJNlzVJSRlC9QPgISrKSz1H6ebvSHOGmhYKkJIRMUkFJsmYVIBZi3iSsudWTtGD4lPyzVKB/Kgs13TMH/AGp/y8arsctUwMpYaWsKyhnKrJCt7UHLUx5rLi+PLKK6s9HinvxRk+6NBxBX+sT/AFH5Obx85m8aWc01RJKj8lDmaBIF/wB3jccfxpRImEVKnSLXUGB8nKr6R80xk4EliEhgkDM2xsHuC3+0QCMd3YzEeSsQqYrKkKUvQJSTUeE1ABDMQaNS7Xd4KRPw6nnylBOQhK3BIBIVlUxcAMa84L7DYfusLmHxkkqU1S5PLkYcKD83vGVnzVNwS4RzM4ceghmpZw7FNSElqgpcgHYtSkIuK8QQPCEKmLNGAIzPYEkabi8M+McNAJyFSXBIYkGmjA1Frwtw+FIdySoFQBUSfyoYh/7jB8KivIA7EUuTOXiAQ2aqf6UuFgBLM4DKPWu0XTezc0JzBbAWaliQDQn8pfzjY8D4QO7zgVTNdL7JGVujOIr4nh2QulACw0q9G9IY/im34/odbXB8xXNmIQpCgcqmUQatQEFnoW12eNPM4x4JWysz9Q31/aLeN8IeWWHiGUP0SEgdH+phP2UwaJ2aXMuACk1dJBY67ZfTpDnhnjufoPiybQTFTB3hH6nCiQNaUdyIBHhyn27/ALNGpx3A+6QUu5JBCzdxp6ZozMqQFFIFKj2Ib08k3S9FtTkUsdluKlqyh05LkmrVsz1N+d4AR5ecMuJTwofCHSwcOzbMWrCkl4dM6PRpMLMfICHH7/MxHiUxlS1CwKzS1CnflAkme1XZn/bd3/k7xYutL0mfb+ITxQfyWXzSW0MxsopUVDUPu7UPWIIKHCrG7gZk9WNqwZgfxZKa+JNjzA15WiUrABiCG5H8p1Y/pN43Er5Rh/IoqpeuC/DYgfqUrdg0HyFF2Avoa+/SF8uUAeYDeW8Fidl6n5QZXQnKm+BjhZv4ma4QWSNHN1dH+hivFTypRMUYSg9fTU9aNEZiq/xFYxtkuVKkXTZpASsXCSDXQ6/X1gczrk60/eLpc4WIJosUIBcilwaAs4+kUKiIw23Z0p3Qq4iohcwD/wBtNGsPGxptrGg4PIUFoUklJKCMyaEk5GcWLjQvXPtCDjMs9+Gb4A7692oH6kekMxjFpRLynxpoA17+H/c5T/vjzWstZf5nqdH5YVX0Nu1eKWUIBUnMSoqsxCUpFg7fFb+IxGJllKggAqDEa1JJ/wAeR3eNJxziKVKl0CgUBQ3yrUz3YUCfnpCibPUtaJaSMqlAOAKhx4ru14Xi2uaGlwj6P2ew5RhJQLuoZjf8wcCvI2gqbMyrBNlEJPI/lPnUekcwk9/CPy0iOOQFUJZKgUnkfyqrsftHnpXKdv2VuxRxUVIIqkn0Ip9oEmtlQXqT9Si/mPlBeMWpaXV/qSjkmDcH4V9CGPnAcpDyl/0OD0U6fqXhqFpcg2ajhEvJKTR3D11eo+REC8SwwIJYXdvT7gQxwpeUkgaA/KAseSEmw3pQwpGT3F2jMYuTYH9YVXlpTrGQ7NTRKxqkmgUVo6eKn0HsRrcTOIBJch39vGCXiFIxC5g+JE1RqKfFYi7fvG9oo3GSAt8n0DisrwAtUEH5h28o+c45DLUBYFh6t9KRtUdo0TUJKUsqj0PhOxLBPLXyjDz52YqVueTCH9KmpSsjI+EUqsC+/v6RUfft4syu+37NHkltB6H7Q/dAwsAff1eCsjBJ3cHzH+IlicMFAql2Dk891Xty2rV6VkeAbQPDywOa6Rbw6eZamNElgeWmbXzhxLVMoxChuLHX9oRAi719PWLpK5Y1LVo7D5Ro45OKoQzY97uuf0G0/EhCiTVTABL182sIlgS4c3Jcke/L+ISLMonw5hfRwfUg6QzweNSAzFL7/EdK6ADbrBoztgZ4dsOOxqua1AP4tR48kFWkUqToQDyNvleF+ExLrIl96sg1yjwjq9vWLTyLGuWhbHhlk/CrHK/COekQlSpiqoQpQ1IBIpp1imZMyslbyzX4wUvrc0PkTF2H43MkpeUokCrgeHdq3F6MQIDLUR23a/qFjp57qkn/AEGc/wD4fYiclKytMtQSrwF3qQWJFjT6QjxWGnSzlyKCpag7A6M4cBtKbc3p9Z4Ypa0h1JzKTmByUBKRdD1YuWeFHGuzWMXOXlnolpJp4GUwFPEx9G6NGHlfyz3SN/C/ihtj0fMZmEKqqLDKMriiT5nRy9L8miOHwikkFJUSh6AO1CBoQaDUXrGz/wD1vPlnPmTMNTU1PTMG1NTXnCvEYAoUQsFKhQgjbWKrGvs6WeVdFfAePYiTMBnlUySSxWUjMgUFctSBRxVrjaNfjcUFpBSQRQgguFJNQQRf3yjC46VOUPwppQC4IYF9CHvUUI5CJcDx68N+DPqhzlWg5mBIOVSXzJu4IGrMRGfqNJfkuwuKdmk4niRLyz2JAaXOTug6jmDUc4qwqBnKAQUzpashFjR0kNuG+e0VzpqCO7Wp5c1BAWLNuToxArpq0KMKZkrNKUwmST3iOaXqU7psrWi1bQnDHcfz/wC/swjZ9B7PzwuQncBj1TQ/JjFPEcLlQQLn37J5wo7P8YSicoOMkxpiOpooeRp5Jhhj8SEuoKqQAB94VeNxmzrtGU4ziu5SwGeaWCQKhJLMTudQPWMVicFkmlJLlSQ51JYkq2uCI10wPM7xZ8KXZ7Emj9BXqVFtIQY4o7zvi7OAgOfhSNmf/PONjTeKpfX9wbAhgsmUh2Ud7H67/KCEyJeVYKSV+BSVAFwA2Z99SXiUwkpQGq7kBnYXptzi/A4lUtaCkBSiCGa5Vlao0f7wzvkTHsSz5FTRn02qxHTM8D5OfqP3hnxHDmWspVdLPtUXHLwk+cLlkPrGjB7oJgZeMmjQ4JIJcUyhh/cQ5HkGHXNpF+J4eGdI1NBz+lXp16Qo4Zi+7cqZjUgvezhnbaNFg8WVh8rpVcvTa1/UDTYQk5Twz3x6JlGORbX2KjIDWB1qPWsDJBD5UjW4pDjicgpBWkOK01+n+R5wnTj1KolLmtLneNKGqhJbkIfBki6fJD/8o3xSkFuWt4ul45JtIHl/IEWJ4DiFqqkBtVEBvIPXRrg0LVEcVhZ0sBkV3Ni12MB/jG3UZfsH/hoVzH+7Lc65gCFEpB/Khk/MiGvDeC90QUqUklqvtyoT6RDAYbOl0oGYt4iFUoAWqNvlDCXnl5AopAoM5FXJ6Zaks1IUzSlN8sNjqCqKoM/5TOGWsrGzKy+YFzzIgrA8MSVBIQNHbUc96QBwjHJWnwhIJzHK4JvU01qOgI3jR4XFy5KUZjWatqAqUE3JZIJ2H+7lFMceS05NmiwaSfGCEpAFSzbalr0glXEEqIGYFqO9KaOLRhuPomYlXxqTJSwlodSbUK1BJBKixoaAaPafDp65UsI7uXMUAXWpSy4plAGWm3OnOCuPsGmfQ5XEQUkA1G590jHdsMGleWa7EnLehABIfzBqLP5RDD8byOFSSN2nE/8AeAdoV4niDy5SVkDKkUB1TcithdzStY7iPJ1buBUrHy0SylfhURVRQM1xQZyGoLhwaNvAE/iUoyly0gKDgoKcuYBP9pJBBFuog6d2nkIp3g6jMR1+H6QsxfGcIs+MpVVqpPTVPP6wDZGTtt/0Y0pyiqUTnFe0WRLsFAkZpZDCo+IH8sx9qM7iKsJxiXMKe7V4klwlWUKT/a903onnSFs9OCIoUg2cBQgWXweXNVllTASXLEH67czF/gxJd/2KSk5Po0eIRT4VZXzAofMg7h65d0mJTOLEjwEKUBV6atRJDjpal4Uz+y82SnMmeLOwd6bGh35QDMWopdU0O7EHM4YmuYD7wssMX07L0xmUKJzTVOdA53e2jUpyBrEcTMBIYhgLgeLUsOTsCbNaFzrSpJzqAKTUnqL7eQ6R1U9YUfxMw0IL0IoWtqP3eDfFzwynPsOkFILIBBIbYkeXJ7+doskzkonByQUks3MNbcP8jCPu1ZiApTOX8Q08+UUrw6SLnMaVNCCbl7bN/g3jhV8stbQfxPGBa1GlhbRs1vNXy1aFbdYsSkCjlqkW5P8AL3WKgx9/xD2NRhGkwUrk7GSuGzAWyV6jlW94L4fMmy1ZT8JuCx+h+/rHo9CLnuVNBo4l2aSSPDUOksCKW6ecVJSUHKGAe7CxrbePR6EL9F6QTLxTA+Xy6DoYDxHaFIURkExtDatG8b/IDrHo9FscE27JQGntKQkgoAD0SmzF3BzEuG+ZMDYjjkyaAPhADdT+os9XY7OI9Hod2pKwbirDeBcJmywpawFpUlg5o1S27kttGlwGPzCiWIoRy5Ekki949HopHI5PkrPGqLv+ZL1NfpHJuNNQGBDOVAqaztUer66x2PQ0nSYrXJVMxpJYB6i53NXppeE/G0OoqVm7taMqmZwAQvcPYU/u3Eej0CT3xdhYcSRQlWESEkS0EKUlAUJYu2uYONA/PWCl8MlvRCBS4Qm3QCPR6CYpNq2Tlik6Qq4lg0VSyUuQHCA9bB9Hs+/KsCYeQqSfCBXWjt5nrHo9FNQ+UvyJwdBYC10JY6F/2+4+7osUBmIoLj/POPR6AY+Og65ZE4dTMFUS7A8iSWPm/NzA6ySwZLg0p6g3pHI9GhgSkrYDI2nwXLlgtQCg0FXF6D39PTMOoF6hQtbQn6GOx6DKKqgTk7BFg3If5e+sU5Rq8ej0UcUugqk2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45" name="AutoShape 4" descr="data:image/jpeg;base64,/9j/4AAQSkZJRgABAQAAAQABAAD/2wCEAAkGBhMSERUUExQWFRUWGBcaGRYYFxoaGBwbGBwYGhwYHRsYHSYgHBojGxwYHy8gJCcpLCwsHR4xNTAqNSYrLCkBCQoKDgwOGg8PGiwkHyUsLCwsLCwsLCwsLCwpLCwsLCwsLCwsLCwpLCwpLCwsLCwsLCksKSwsLCwsLCwsLCwsLP/AABEIAPcAzAMBIgACEQEDEQH/xAAbAAACAwEBAQAAAAAAAAAAAAAEBQIDBgEAB//EAEEQAAECBAQDBgQFAwIFBAMAAAECEQADITEEEkFRBWFxBhMigZHwMqGxwSNCUtHhYnLxM4IHFJKywiRToqMVF0P/xAAaAQACAwEBAAAAAAAAAAAAAAADBAECBQAG/8QALxEAAgIBBAICAAQEBwAAAAAAAAECEQMEEiExIkETUTJhcbEUgZGhBSNSweHw8f/aAAwDAQACEQMRAD8AziClYehP6nprQsLsNRAeJ4YlRJBygNS36d/uBpvFEvCTJZAFj+ZLpOxLCquldYvlcXuFD0oQ+4s9f6esYmyUfwsNvT7A14NSS6QFNyY+aTd30fSOS8c45tUGzhw7q32rDRU8KYJCTqx+L/pP/i8VzpSVBil1vcPmGnXfTakXjma/Ejtl9AONWSkMzi9dCWt7Z71eAsPMJIS9SoV2Gp62gqdgFN4DmA0NDem2gG2kC4WW0z8QKo9gddaB7vUQzGal0ylNDFKQkkBS2pVgRShcVcGlQqo6VNRiA+S5dQJ0YWI9G1YgbxCWOiW/Uam36frE58sK+j6+prSJ3WDYRKlAuBpzDe+kBcVwqiAwdjWvJugiUjMgAu4qB0FG53H8xaZ43L1/fapjrTK9COXPfwqIFS703d9QHN/Oul+MxHhYMKAODszVAJZ29RvHeKpYZh56Crbcn9iFSaquHpcC53swdvKLl1zyaLhiswepLagtoRYc+f5RtDedNy0DF9eTXNevK0IRjsiAGuRRzdgBTZmd6uL1g2TMcAquaWsBQNt0isIXLgpOVIMwuDM5eUFgKuQPhpVxvsPS5jU90Jctk2SktTkTrzrAnBsD3aHUPEq/JvyvuKvzeGBNP4h6Kroz5SvsEm4zJRQc0BLi/wBhzIaLF4oAkMKZrlvhIGo5g8ot8o9LQkWAHQAP6RemRcPoHVjmLFLef9WXUb/beOmflKqZmUbUYeFtK1U3lBswoLM7tV2vy5RWS8RydcV6BTiL0FibjQA7Uv8AfWIpxjm2rVI0DuzV/g7QSVe/SKz5envpEcnXH6JNHojniXee/flElKPJ6RWfL0iWd4rz+/Yi8eCGYKTxhepTfQEvy+JvMxXM4gVXCL3F/LxUhciSfJhelCPZjqFF6+9xGNtSNqglUt9mrQG3ukXYTHt4VEkaP4mtoSCPI62gNCUkMLnntXWm0VoKicoYuTRgdCX+Zr+0dtUuGSnRoxjARV7Go0qaE/Emj3SrzeiziOIUGUWI3o+lwKPVqfKogcJKQCVEEbB0g1cO4p/byveD8LhTMIM0pZswar6O97vT5xWGJJ8EuX2L8RxElDBknWtWIu4o1n1iCuILIDUsMvPR6P6bjlBczgoLJKsrilaMagGhAPKgPqYMwGG7sLASiZ3iAl1oCi4ObMkgs5tmYkAht4NSS4KbolOAWVAVJJ9CCHYbV+nKLJko5sibsahwPy0OZtFA+zBuGw6UJsAQ553Jv9oqOOuXcaJAqD5m30eFLbk6IsWTVLzd3+pJ8J+l739YWzgUPQsWqb0L23erXvGkmzZS2CspIdjqLVHNmMC8Zwry0lJUyaNd33JL6Dz+RoZHaTRyaKeEEzJjqqEh+mXX3z3jR8FwjqK2JCWADgB966AV84zvC5pJDBk5a9TV97faNV2cLIW5Z1sPh/SLODXq8aGBJoS1LdjXDzQFZCU5iSoJSTUamut4OywtlyXDMwClGrFyD4S7u9A7/wCDJRJNbfcQxJ0+BOPXJYUxzIbxOJpD2rHFkclIJPvzg7iuPSsBKUBJS1R0HoIqUnIk7787wKfdoir5LXRQoGIqRF2X36R545kFCpZb39480WKMRKo44pytrA6gXv8AMfeCViBlNBEUkfOM1AdwaV93d/byy0tptTy5h94hLTYh22ofuC37RMG7Gt7UHi3u7cvm8Y5tnUApI00d6OByb015vF3DkJzqLCiQGOuYj+fkNooUA9TdnpsCHrd/kXiiZKKWOntx9aftHNXwcGKWaB2LXYks5DBqksTq2+5s4TjMi8t3ch3fo+r/AFHSBVIVQEu4e1Ddur/Vxd3qxRNOQDUALfwYsuDmrXJqBMD+J6AdfNtK1vekVTColdRUguksw0GXr8+UKsNxJailJR4ru4DgB9i2kMJWLBBJJS1Ck/lI0YXew35RekwVUTWskMpYYnYDnd7C/lFZTLLVBcbh2Gu9qezFONwapyQSopSC4TlcsXr1YWNnvAuHwBR3hTVmyuAHo9dAbfOK7Y9JE8V2exq+7ZIuKgv8n8q7/RoiaFYdSiMwZil2G5Lu+vmIAUteX8WWFJ1azueun2jvCsUpU5mAGVQZlWOh82/mkVyR4/QmuC/hyXlkjdt6AMB9Y2PAsKkSMpDuxL65qj0DekZXh8kIlEbKUC3In9o1crGIlhqlTITlA8QypDmrAs4FC5h/BWzgztR+KwyTLNQS/iNd7EHlT94uytFBxABALjMXrpp8mD9Rd4vBg1AESTBOGRr6fvFWHlOa29tBM4mILFM5T+/392ioJeJgRJQ+h91iCSkJ96/xpFaxF0yKyn7+/nHHFPv3yjrU96j/ADEwmOERNnFbNtFLD/MXj37EVlEXiijPmMslJNSzdduewjqUlQNG9bCp10ANetojLQC7eZOvL3v0glCQVGrZqgf9QuesYrdG4VHDsQUqBY1rS/ox3rdogxqmjjzdj+/usMRgwFDNTMlJ0rZwdicrPy5xSJI7ptWJLXAyvXod2vFVItQEtTJDaOBdxmel92PV+ccnzAo+AUAp5V32i9Ut7h/CaWtm0FRrAslAetgRo71b0b6QSLshnZOKUhQYMQfsQ1KVGaGWOmJUnOmpUGbcH7gkVuGiPB8KmbOTLIGVS0uWFBUtV2oD/i160JTNl90PCpKVhJIVlJABQWFSFAnm/rZTSKuPFhmAlqWlAD5jRgC+taCx1P7iHh7N4mZU5UghqqY//EHl0h7wfhSMJJdVVkDvF3JJelOZtBMzEzyMyEgJfUEuLaWL7QnPUTk/8tcDKwQgryPswfF+zWKlIW/jQx+EJUW2LMpuo84y+FnlKwrUeLf5NbVxoeUfasPPJLLTlUzpIILtSmtOcYzt12fSjLiZbIBUUzEt4XVYsLBTEEWcPqYvh1Dk/jyLkjJhSjvh0LOHHvBZnXYaOw2B9ecanFYbKtCxXx1fmKa0FqfuYzPBk5QAG+MfWNZOJ7pdLAkO35a1bpGthVQVGJn/ABEcRKSyiwdTByaltHq1Hqz+kF4WWWA15knqXVUtziBlvlOl/UfzBSFpSOev7QVN+wFJOy4CzezVzFa1OYpmTieUVmJJCAPfv3aPZrbQOpfP78to6ibHHWWrMRI8o4mY/wC0eMQSRUN44UnWJKI9vHiqI9koreKFprBRHv8AmB1LY1i6ZWSPncnC5rJD3sefqKGDJWDSllEhICsrOfy9b3HryaJzFJmC2RTNe+XnqLenR+yClTIYGgdy5LOacuZ1IjJaXs1U2VYuWF0DMkEO+gevPxP8qxASWS5Dl6XF3Y3D1a0ET/CMoZsqrOOXUnSukUd3S4dra0DtQ0IYH/ELN2xmPRGaXTX9LjdnI83oo8+phfPkeJIAclk9SGSAHb+n73hgpx8Qfw6UDqCeVBTS3nFGMkOCoJsTzoSNtr+sExvyo6XCst4JPAmO1EomF2ZjkUfSpjnZuYFYrDpUKBSfMkj7gQ+4HwJC0zCokUIoUh84LgZrUfnXlFfCeyCu8z58rK8Hh8Rynwq2S7P+1IrknGKdsiPNM23F5wBQFUSSXPMWGxuYb8Mx2HmS+67yWGBJD+JhcsSGSNTGfxUozZiAojIFP8ID1YkVJAcsK1qaWgzA4cIC3lSipedClFSg6SSHICSACl3NC7bEwHA/ALm8pWe4/wART3iVhQUEkNlLg8ksWINPWAO2ZBwOIepAS3IiZLA+cDLwcqQtOZKkIdwkOuotmVcilgG3e5W9u+0KChGHlqBMxSFLv4UA+FJ/qKmVoQEp3pDTnmikui0XsxPnsS8LnukVc5/uP8xtsoYjVRNK6+TN5x884WSCtIuFto2qRzulvsNd1JXnyTFMUlAZyRlsratnqwDHeN/DyqMHUKpWW4IfhIJu3o1ItAgbBYrwKUQVOpgBeqyl7tQN6coOxCQCQmo5j5HnvBI9AaKs1I48VqVvQe/5jNY/tcXIkJSWoVKJ0N8osOZPVorKSj2WjjcujUmOII18vfSMPL7fzErPeS0qT/S4I5uSX9PONhg8UibLTMQXSoOCzRymn0WlilDsKKN31eIISVfC5t7fqI65O8cRTdtW+Uc7K8EFqpY9fd4hn5l+kWqSNRYCj87+kcCBsYqSVDERUrFsf5MX9yefp/MCTEF/zeUEjwUZkJE4vmIuHcCgS7MydbjlDSb3VFKUA7/iIKgbOc2XSly9qxncMfEXClODm0N63DAs9DzgtUxBRlyrdIpmoLfpr4trNzMZLSRrpWexBJWUhYmoS1aFagSCQkh3tfTziM/H5wmWAEgEPYJFS7v7uNYu4TMR3eVDlV1JIIYm3lb0irGyUlZdSycv5UukF7F9OfJomvVE39hs/FSpaAFKMxW706X6fF/A7wfAT8VMWtKHRlKcxcIB8NA+zGgr8oD7McEGKnhJcJSMy2p4QbdSph5Kj6kSiUkJDJSGACRbYAaafWFsmX43tiuRmGFTVyfAvwHCpklBSlafhCSHUKsQS41c6uNwaRWvCTJaAPy0SCKi9OhYeZEPMLhZsxiE5RzoT5AH3pE14coJCk11BDgh7O9R7pCGWE2vIZj8cuIdlXCUJMnvNVEM2iUkpHlQHzg/C41CQrnuTW9Pn9IExOG7rDju3KQlg4zHL4QxAFSGDkN8JOkd4bhkTE1LHcPQ3YgqJbRmGtN9GNKKoTnG2JuIpzrZg2WldlDy39mEnargI7gTsoKpRQf9mZqtoC5Y7GHs1M2XN7ubLIARPAU4KVEBKwzWcBRYi0G8bw7y5yNDJI/+xYfyhLNk+PNFoYcPGj49hStcwy03KleQSsqzE8gVeTRuJWMPdBAB8CchOYJL0GYkigsfPlGW4c6AaOtVzrd8r11LkcuUOJSgoPoRVqVsD5H6nePRYJJS5MXUx3LgIRiimUmWGGcvmJbKM59Ber0h5g55mJ7wNlU7bhiwfrXWgAG8J5fBlzTJRlJSEgKI2uw9bwxOOQhDSyFFNMrhL5Esop0IevR9RDnDikuzPVqTsG7VTcuGU2YAlDqGgzAk06W1doxy+ETVy1nupmULNwk5TlAZnDE+Eh9DtG0kY/vCsTEFKCQliKVejirmxHS1oYcW76bLSBiEykjwZSEjN4Rlcl1KNDQMKVEJ6iDhyP6XIpcHx3GLKS/w8gL86U/T6HWNj/w4xiimYhyQKs9A+VmrqM3p1hD2h4dKRPMuW5JUC5IoS76Cr2Gxjs7h87CjPLWpDMVAFnILAc38Zr+nlAo5I8DmSG5NH08GJExguG9vVJAE8Zn/ADJbN1Itvt5sY2GBxyJyAuWrMk2PPYg2I2MMxdmZODi+Q4pc8/KOKlnZorK+sRK4tXJWy8S1coqyH+kecQM73WBZk9T3PziebItGfnqDODU+FI5BwFU1Z+dRyheZAeoalrUvXkHu/oLsUY2WXy5QTQuoJNaiimZ6UBjgqQ9yLundmofbbuIwpZG+0a8Y7QThmZC1lD+EJI8BUB4iasQQHGlREZuKSlCgUgqBII02dt6NWzUvFmIxfdlXhykn81izfhqGbcGo0UOsL1cPKypQ8AVVKa1csw/MwLs96Xgq6tsns0//AA6nAJxCy1Ai7WGYk9HJjZYLCFX40x8v5E6tp5mml8sZPst2bWmZLK0LEpakFatMqS9RsTry0rGy4viV+FJVXORmDCgYhsppRIboYWcVucvsNvtKP0aCWtEr/UWhKmBUmpL6JYB2ApzrvAPE+MSZuUS8+dHxFUqbLDGlDMQl2JTQHaPY3stm7ru8QqTV1EHxFg7oNPENXcNcQomY+fiFpVNZCUZikGhZiMyyCQEgeIsz+Hz6cltdlscPNMdSz+AC9cxb1PyuIR8T4JLWCqVmlKTUZFLCbA/C+SqjtpEMR2rS4R3SwhIooghxcKLgABV6q1EemdpJSyEJcFakpDg6qCbinlBcVLGky84T37kuCGBWuZhpedZUsqnjMbnxTZYt/SlMWpxXeKNL4f8A7pp+lYHROCZckM1Csj+8z1/WkRkLZR/sCf8A7VQjq15Kvouj5sR4yOZ+R18z9N4YDF91JUq5NEa1bnoACYGmK/FUBbOr6qDseUC4/GhasoPhQ7GmnxHnW3SNuD4sznG3Qfg+OYhSRKClAg9CUkUrctSoLVBiWFxGRbrSSQS4s7gjXdx5GNRwH/1YHdgOaqD+JBo4D1BSczbhj4riPbnhoVNdHhICcwLDxEkHbYHz5w3g1atY5KhHU6XucWR4LiJa00H4gDl6qrQqBaxL7awJ2wlgyHIcoOZhsUqSbbZs3lCjCz5xTkQVJF3cgUJFxYXprzgntJjP/SkKUczNpUhqmuojs+SG7YnyyunxT4m1wBcC7LTFlM2Y4zJzpS9SGpMJO7LcaOd4t4phyuYJZ+FQzzGDFKXCUgKNAyQS17mNTxPtAiXgZCXAzIluCW8IFm2JAPQHSMse0sp6OpR+IOX8QoHFCzsxN25wnFU9zNBtz4SF2O4AmpAUAAWGZg7XTmDsKVO/KAcHjFyFZpcwBQoRlOVQ2Ibo1IZ4RK1OuY6gUnJLsH8ISOdSBV7mDsZwwS2SkO6XJb4jqSNjttpAp6pRdIdhor4yM0fCuKpnyhMTY0I2OogoEP8Ax/EZrsljZaMMok5QJihXUhKHYX8o7xHiCphBQoolkZXdnsS7WP7XMa2JOaPP50sc3FemalU1FB3QpqVlz1t59SzQJMmzFF8xHKv7/WIpUwSCoEsNalgHMUd4RZ/n9o5QplXPgyGHkukrVl/Mzu5GUO5G6iFO18x1aJYbGOAgJKipzUgkB6kuA9WOuu0EYkVCS9GzfJI8jlBc7i+t+DwYSgzVChqLHwBIYeZFtXHOMFu+zZAxPmCYlJS61OwDF+ZALi4JPVmcxr+FcMkIIKspU9yHrydgBpQiFfBOFhWUk1UApbUeygkkXAcOLVJ1prpUtCAAEitLBobw6P5uboUzapYnVWMsPjJLBCakCyVyg3NkkqEA4rhi1VTc2rMUx6ZSX6NFP/LJNWD7ih8tYE4whaEApmzAxDutRDZk0Y6Nmgv8A11IotYm+gvieOmSZWacFTMoACUy1JCizB8xpShLWcD4i6zC4udiSDNASh3yIfKVOWKiSSoZnIDtsBBmMwy5khUsTVDOlhZnoQ4ADhx1gPs1j88tLpZQKc1bElSiC/6fq8LZdL8bW40dLqI5YNpcmmQgBRI/SlPJq/sPSBe0OJ/CzH8qkEeSwpvk3nEZmPLOlmH5lOzbgBqc38oB4nhlzkllJVVsos9HFyOV4DPUQXCGMWnm5JyLeJgBhSglD5LFPRUBSZ3j6n/zSr6qhn2a4QJiEqxSy6lMlCQyvCSlGdQrRLkDY1eKOL8LTInoCVOFKJY3DBFDRj8L2B+6+eDl5+qI3KMtvs+b41Ksy0oBJWtaQz/qL+f7jz7h+x84pdWVgzhzp01et9IbdmMSgTJq1B151JANvEogB9HJNeRjTzJRyBKEvRyQxD6nfnB55pLiIttPmWJwE2RMS5IsAtCiNLEio/zeG2K44UplgklTqVd7KORL315WfWLO0ZNModiCTmoKtVOotUVcecZ9GI79YSpkEslJCiB+nKSQzVJemu7QxF742ycbqSch+ntIgsCMjOx0YguG/SaED+kbAxneJca71RNgcoCSaANWm9SOkfX+xHY/CCSmZkClKSC6wFE0HiD0AezQ3x3CMOtJQuTLI2KR6WimOMYO0gmXPFpxSPnfZ+UnES3WrMZaEoVKUlJSQkBiQWIrmBKSGa7GqzjnAkYXEoVLB7tTnITRKqOkPoAQ2t7iA+1nDlYLFpVKJAbPLymoP5kuNhX0jTYDjkjEy095LImFJUxSAg5WBWkj4Xf4Wa+kXlFvldMnG/jSmxYgpmzpaZZcSxMKmoGCd/7mA9YM4iv8OapRSSEKZIagAPvyiOB4RJAzyC0yrnMSliaoKTTKXNLjcNA3HV5UFLIQyT3mUhyygMg5GpfYHaudSc1GPr/0c3OTsRYBZyEH/wBxZJbUolv76QahIOvp7vAuClqyO11KUab5UjmzpPqNxBmAmZXBFCDVtS4ubUd49bp2ljR5XWxvNKvsacCGacVEnwp1DkvS+jDzhvNNYWL7QSpQyy0ksKE2JZ+tT9+UB4ztOjNROalzTy6c45+TsXSa4DpvCxRlFmGxIq9/0ktQf4Fx0rMlKVHwAhw9fEClgeTtDUs593p76xRiJLrSNnJrfKMwNelY8njbtG42Eid3RoWzEOdgHdIGgcKjRSDmQx1G8YxM0KSgn9QDv6v6mNTwzGAj+Gj1mGOzFGjz2Se/LKz07Gd0Mqy12U1CN9/KAMRjTMw5GmVbnyIDc6/9sMeN4YrQPEhKQFZlKBLAC4bb3djlMT3iEqT4ilKTYGlCwVRgov8AC71qBBKi4sqpSjNfQ+4LxHvJQFMwZjYkH4a7vStKAGhgTBq7rGTEK+Cf40k08Qy94g0JBIzK1oo9YQ8JnzEzky8ivEAMmUggEO5BAOUhieTHRjtpXZzMEKmTWWCFICWKnTzLlQuDSxVGVlyRy6dxk6l/ubscU9Lqt0VcH+3/AAMeFz5S5qzNBPdvQB/yhZIcM5fbS945xApaTOw8mckTQTnVmLJCkgoUxOUEcxpeJ8LwpM1M2WkJUCxcnKcu5rmZ3BajkUjSTeFzZwJM1KSpBSQlJIY9SOVdfKMWEbhVGnOaU7sG7LSwyykJelQx1KQKaUFmvGSx8yZ/zChMYlKxUEl8yVMQSAWy5ac2jecPwhkAhTeIpNLUIATa4AvqXNLQv43hUBaJpFGAJ2YX+d4YWNvGoAMmVfI5I+b8D7DYvMlcxKZcpSxmGYd4zvQJBqL3BpGjxvZ+QnIlK1ASX28RJLs76saNdqaajC4lwlTHQtVwCPrCPH4BSiMqhShAau1bmg6xOSLKY5r2fL+1p7mYogDKov8ADdTOaswqA4fQeWawuEWuYhCA6lqCQ1ypTBttR84+2Hs7ImpUZniCvCw5Chbex9vHzziHZVcjHypUk/6heWrMQRVlDMC4I32VDMPGJXero30ri06UkJnSkoEvMgTJYXkUlAUEsDWwCm1SRaoilXF1ZLuSkN9BZyx5PR+USxuDPxuoBNEpUoqANy5/MM1H2asIlTkIHhsR8KAw1q2bcX5XEKylwWcbfAr7STM5RMUKIJ6sW8TPZ8obQteM/Oxie7UUKAJSEZbUdZLbAkkvuBDbj+PWsKSGbPkeuZwUlnerFuQOaFOBSsqEtgkpcMph0Z2YOxfaoBicXjGxzDKM4rHL1yCL4ooDLnWGcVAfYVdiPYvFCyVVKs1OguHqphTapjUjg5mqSFKFgolKQCAXAowU6iCb0CeYhdxTg+VgC5BryBJLPyNfMxaObHdexr8XCZaJqJwQmUCkJJDjZqA0atB89A3ZiLh/hLHnUsR1IUNnTzAgLhkxUuYpOYIzUSS3xJBUk+LShT5iGcxKWCj4SQkAbhIUSWH6lLNNAA9TDemco5Nq6MfXQjsf2AzE/P0F/wB3gNTvYn30g6arf6+vz8qQHMVX/Ea1JGNFs0EniNwTqpz0JD9dYKlzM01yaFE0+qVP1FPnGaXNp1dTF9QQcxvVVhqw5M1E9MuWtiXEpVdS7JvvUjYVEedWJJqjXlwgxNZaSN36A2v0hlhCUjMaAVPz9+kLZBOUBrd0D5X+cH4rGpArVKKqt4iHZHNyzx6pKopHlu5NhUrFFa0pmKCRRRSXI1MqWepdauQRFuE7tMk5mMuX3uf+pRCCpVau2dI6iFeCxJSp1/GQpZ/vUHbyASPKAuLYwpkS5ABdTKU2zhVTapyf9JgeS4xbSGtPFZMii3x7NZ2a4vh8pK5CO9L55gYEuQS5d2PiIBsyRZoe4ricmbLyISkJJALEhV9VCvkX8rj5jw3FiSVJWyXIOcF0D+kn8t3c08oepmsQpzSoIo7R5jJCcJVNM9Lkzwk08fX5G6Rgjh15cylpbMM11JJpUD4k2NAKgxo8BjCq6VDyNPMisL8RiB3WcjMEgKDFiGNW/wBjKbVoPweKCw6WPMf4ob6COap0Cu+QrFS8ySC48oAxUjOgy1AEl206fMtBb/PYJ+hibJUMpdxpR/JrR10yOzG4nEJQAgl1OHJo+tHehiMrjSq5yC7ioYkMaONT1hvxjs8VKz0BIIJqX2tY1I53bZBO4IpFHGtjWmjn9jeAS1Pxy5C/HuXAFgppRNWkgsfE/JleIGzl/wB9TE8PMlqnpnKIPdPlUK+JQ0O32gHiUsghmDbFy51cMD6QNgsJ+HmxCymRnTm3IKkjMXcAZVEt0OjEsdRGqZVxuVjiXh1YpZmN+Ekmr/EQ1GFWOsU40IzEJTXfMkpHOhza0YfOKz2kSoZMJJXORUJASMjghvGoZHAuXeDMHgFqyzMSAZgqJbHKktqSSVlt6coW1GWMU03y/QSMaQln9nUnKpgEJdTNzeuhJNSRvGCx3DZiZipgd/xT5JI+oI9iPrHFZzS1FR0+Z09WjH8TIMhbfpPrUMD5Kp03gGlzzi+Tq9r0R4fiEpl94a58rVBKgA3XWxsXjyMPnzZqAnUV2drtbQAs8K+ya/CvMGKAlqaF1A2sQ0M5UspJBuanyPz+3V4JkWyckaGKSdMynGGROzp+JLLBJF0qoa36DndobT/xC/6spB5Go+ohb2ilvNGUEqYUF3c0YdbAQdgZv4aHDMMrF/yKysacrc43dHPxT/IzP8TjaTX2Vzpbe+dvWvuoZWA7h/MwdMmpLseXp9/WBZoqY0d3BjRicXMBAy0pf5k+jW2G0XygDLWLOZSG2FzbnFMvBraoFRaltfvF/clCZYP5pqbbAD93jIw1LIkaWfxg2OO9qsaHWK5qu8UlIfIk5i9iwu3ybaJTEOSWudqVfaJzJITqwAqrXm3Sgewj01I8tFsimelyotlDkki/7Pyq2sAITNmTDMWoIc0zDMQKsyWv+8TUO/olJ7pNmfxHdzp9bnYazg/DkZQFgWoBS9aqTU6XPlFX/qGI+Pj79iSRj5aSfHnVqBLQn5sfpDKRipSg2WXL2Y5PUJBB84a8Q7Oom110d1N5k5h5ERlZ/Z9UqaApRymwUoV/tWQz8iAecDcYZFT5Lpyg7To+h8L40qXLTnqAACpNUnY3cK5s0N5cwUXJYA2AY9Cm3Pw6NtGHwPBUAUK0HcKIfehcHXkYYYVC5IZyoDUBgW3ayrVHyjC1mmUFujbXv8jW0mo3+Mu/3N1h8WtTBz53+fvnHE4spJayXJGpN/kKwlw/GV5HWnvUpvlpMA6GivIjzg6ZxJHcKmJIIKfDsxLU6E1pd4QilV3aHn3RZheMd4pQWAxCTyFE/dV4jxqUyRzfb5Hd2LdbwmmTSkrOyst9CEp+RYxBfaQKQ1i66UZwwcDnUs96QDUKLhz36CQu7Qk4jMLn1+ED2X5DpBXHJKZkkYcpdCloStiPCB3SvQgFNN4S4/iGVRegp0oQ4r500Y0EMEzu8xAY/wD80TQ9tE+RZoSyNqn9cksL4RigiSgUSkLmIbY94ph5hmi+dj0pPiVUC0Z2ahTzFD9ZJDZklKmUyhqkpKVUqClxaB5mJSolSgpzUjM+/wCZq+cUWFN7ijkyXabjwyk6JPhTupwz8n+kIZaFf8uA7lbHrseQIY+kCcddagVAqBPhQnxeEHxnRyzJGlTdninFcfWuWQhBQS4JJDAaDQO+gBjVx4WopRBtk8GnuJq0guFImA88qQQW81ecafDSxlfSgH+0MfUv6RieHyFIlTZ61EmssDUE5XJflpGxlraSkf0gel/pAtWvr9B3T3Ssy3H1vNWRRgz3Zz0pY2gDh+Oy5UKbKVHTfK/2iXE/iJLuST62H/T9TA5QCtIDnxfm1NHN41tKtqSO1qTxncRmll8zgmh0PrtbyjkviaxsdamKsexWQl2Gp10+sDIV7aHrMmMUa5PEEEBql9R19YD47inEvIT8SiPLKz/XXziEuV4Xfb1r9hEMXJP4QOqVEVFvEPIuk3jO08F8iDZn4jjA8YC0E5C4Z/0va0CjEmepiTlF+fL+OsLsLmS4Cikg1pRtyIYYZK6utHUKA/8AF49FGVpWYU8ag24/yHUpYAAfKANBWmgEMcDiJp/0wlEv9ahmNNBYKPTzMLMMlIu8wnRjl+pKvOHGHmFSgqYoUsnQdYJJ/kJxXJo5CrD7fVqPrFfFMGibLKF2U3UGwI5gwHicelCMyakslI3Udd2F4F4pOKQhDupIdX91/V/rC6Q05UhTwVakKKVTinKSGGZy1HAYiNcZwQlzbfV4ziZKTOJDBR8Y2IUA/mFPFnF8dnUlCPhDeZ+sS1uZS9qbPYftJNlzVJSRlC9QPgISrKSz1H6ebvSHOGmhYKkJIRMUkFJsmYVIBZi3iSsudWTtGD4lPyzVKB/Kgs13TMH/AGp/y8arsctUwMpYaWsKyhnKrJCt7UHLUx5rLi+PLKK6s9HinvxRk+6NBxBX+sT/AFH5Obx85m8aWc01RJKj8lDmaBIF/wB3jccfxpRImEVKnSLXUGB8nKr6R80xk4EliEhgkDM2xsHuC3+0QCMd3YzEeSsQqYrKkKUvQJSTUeE1ABDMQaNS7Xd4KRPw6nnylBOQhK3BIBIVlUxcAMa84L7DYfusLmHxkkqU1S5PLkYcKD83vGVnzVNwS4RzM4ceghmpZw7FNSElqgpcgHYtSkIuK8QQPCEKmLNGAIzPYEkabi8M+McNAJyFSXBIYkGmjA1Frwtw+FIdySoFQBUSfyoYh/7jB8KivIA7EUuTOXiAQ2aqf6UuFgBLM4DKPWu0XTezc0JzBbAWaliQDQn8pfzjY8D4QO7zgVTNdL7JGVujOIr4nh2QulACw0q9G9IY/im34/odbXB8xXNmIQpCgcqmUQatQEFnoW12eNPM4x4JWysz9Q31/aLeN8IeWWHiGUP0SEgdH+phP2UwaJ2aXMuACk1dJBY67ZfTpDnhnjufoPiybQTFTB3hH6nCiQNaUdyIBHhyn27/ALNGpx3A+6QUu5JBCzdxp6ZozMqQFFIFKj2Ib08k3S9FtTkUsdluKlqyh05LkmrVsz1N+d4AR5ecMuJTwofCHSwcOzbMWrCkl4dM6PRpMLMfICHH7/MxHiUxlS1CwKzS1CnflAkme1XZn/bd3/k7xYutL0mfb+ITxQfyWXzSW0MxsopUVDUPu7UPWIIKHCrG7gZk9WNqwZgfxZKa+JNjzA15WiUrABiCG5H8p1Y/pN43Er5Rh/IoqpeuC/DYgfqUrdg0HyFF2Avoa+/SF8uUAeYDeW8Fidl6n5QZXQnKm+BjhZv4ma4QWSNHN1dH+hivFTypRMUYSg9fTU9aNEZiq/xFYxtkuVKkXTZpASsXCSDXQ6/X1gczrk60/eLpc4WIJosUIBcilwaAs4+kUKiIw23Z0p3Qq4iohcwD/wBtNGsPGxptrGg4PIUFoUklJKCMyaEk5GcWLjQvXPtCDjMs9+Gb4A7692oH6kekMxjFpRLynxpoA17+H/c5T/vjzWstZf5nqdH5YVX0Nu1eKWUIBUnMSoqsxCUpFg7fFb+IxGJllKggAqDEa1JJ/wAeR3eNJxziKVKl0CgUBQ3yrUz3YUCfnpCibPUtaJaSMqlAOAKhx4ru14Xi2uaGlwj6P2ew5RhJQLuoZjf8wcCvI2gqbMyrBNlEJPI/lPnUekcwk9/CPy0iOOQFUJZKgUnkfyqrsftHnpXKdv2VuxRxUVIIqkn0Ip9oEmtlQXqT9Si/mPlBeMWpaXV/qSjkmDcH4V9CGPnAcpDyl/0OD0U6fqXhqFpcg2ajhEvJKTR3D11eo+REC8SwwIJYXdvT7gQxwpeUkgaA/KAseSEmw3pQwpGT3F2jMYuTYH9YVXlpTrGQ7NTRKxqkmgUVo6eKn0HsRrcTOIBJch39vGCXiFIxC5g+JE1RqKfFYi7fvG9oo3GSAt8n0DisrwAtUEH5h28o+c45DLUBYFh6t9KRtUdo0TUJKUsqj0PhOxLBPLXyjDz52YqVueTCH9KmpSsjI+EUqsC+/v6RUfft4syu+37NHkltB6H7Q/dAwsAff1eCsjBJ3cHzH+IlicMFAql2Dk891Xty2rV6VkeAbQPDywOa6Rbw6eZamNElgeWmbXzhxLVMoxChuLHX9oRAi719PWLpK5Y1LVo7D5Ro45OKoQzY97uuf0G0/EhCiTVTABL182sIlgS4c3Jcke/L+ISLMonw5hfRwfUg6QzweNSAzFL7/EdK6ADbrBoztgZ4dsOOxqua1AP4tR48kFWkUqToQDyNvleF+ExLrIl96sg1yjwjq9vWLTyLGuWhbHhlk/CrHK/COekQlSpiqoQpQ1IBIpp1imZMyslbyzX4wUvrc0PkTF2H43MkpeUokCrgeHdq3F6MQIDLUR23a/qFjp57qkn/AEGc/wD4fYiclKytMtQSrwF3qQWJFjT6QjxWGnSzlyKCpag7A6M4cBtKbc3p9Z4Ypa0h1JzKTmByUBKRdD1YuWeFHGuzWMXOXlnolpJp4GUwFPEx9G6NGHlfyz3SN/C/ihtj0fMZmEKqqLDKMriiT5nRy9L8miOHwikkFJUSh6AO1CBoQaDUXrGz/wD1vPlnPmTMNTU1PTMG1NTXnCvEYAoUQsFKhQgjbWKrGvs6WeVdFfAePYiTMBnlUySSxWUjMgUFctSBRxVrjaNfjcUFpBSQRQgguFJNQQRf3yjC46VOUPwppQC4IYF9CHvUUI5CJcDx68N+DPqhzlWg5mBIOVSXzJu4IGrMRGfqNJfkuwuKdmk4niRLyz2JAaXOTug6jmDUc4qwqBnKAQUzpashFjR0kNuG+e0VzpqCO7Wp5c1BAWLNuToxArpq0KMKZkrNKUwmST3iOaXqU7psrWi1bQnDHcfz/wC/swjZ9B7PzwuQncBj1TQ/JjFPEcLlQQLn37J5wo7P8YSicoOMkxpiOpooeRp5Jhhj8SEuoKqQAB94VeNxmzrtGU4ziu5SwGeaWCQKhJLMTudQPWMVicFkmlJLlSQ51JYkq2uCI10wPM7xZ8KXZ7Emj9BXqVFtIQY4o7zvi7OAgOfhSNmf/PONjTeKpfX9wbAhgsmUh2Ud7H67/KCEyJeVYKSV+BSVAFwA2Z99SXiUwkpQGq7kBnYXptzi/A4lUtaCkBSiCGa5Vlao0f7wzvkTHsSz5FTRn02qxHTM8D5OfqP3hnxHDmWspVdLPtUXHLwk+cLlkPrGjB7oJgZeMmjQ4JIJcUyhh/cQ5HkGHXNpF+J4eGdI1NBz+lXp16Qo4Zi+7cqZjUgvezhnbaNFg8WVh8rpVcvTa1/UDTYQk5Twz3x6JlGORbX2KjIDWB1qPWsDJBD5UjW4pDjicgpBWkOK01+n+R5wnTj1KolLmtLneNKGqhJbkIfBki6fJD/8o3xSkFuWt4ul45JtIHl/IEWJ4DiFqqkBtVEBvIPXRrg0LVEcVhZ0sBkV3Ni12MB/jG3UZfsH/hoVzH+7Lc65gCFEpB/Khk/MiGvDeC90QUqUklqvtyoT6RDAYbOl0oGYt4iFUoAWqNvlDCXnl5AopAoM5FXJ6Zaks1IUzSlN8sNjqCqKoM/5TOGWsrGzKy+YFzzIgrA8MSVBIQNHbUc96QBwjHJWnwhIJzHK4JvU01qOgI3jR4XFy5KUZjWatqAqUE3JZIJ2H+7lFMceS05NmiwaSfGCEpAFSzbalr0glXEEqIGYFqO9KaOLRhuPomYlXxqTJSwlodSbUK1BJBKixoaAaPafDp65UsI7uXMUAXWpSy4plAGWm3OnOCuPsGmfQ5XEQUkA1G590jHdsMGleWa7EnLehABIfzBqLP5RDD8byOFSSN2nE/8AeAdoV4niDy5SVkDKkUB1TcithdzStY7iPJ1buBUrHy0SylfhURVRQM1xQZyGoLhwaNvAE/iUoyly0gKDgoKcuYBP9pJBBFuog6d2nkIp3g6jMR1+H6QsxfGcIs+MpVVqpPTVPP6wDZGTtt/0Y0pyiqUTnFe0WRLsFAkZpZDCo+IH8sx9qM7iKsJxiXMKe7V4klwlWUKT/a903onnSFs9OCIoUg2cBQgWXweXNVllTASXLEH67czF/gxJd/2KSk5Po0eIRT4VZXzAofMg7h65d0mJTOLEjwEKUBV6atRJDjpal4Uz+y82SnMmeLOwd6bGh35QDMWopdU0O7EHM4YmuYD7wssMX07L0xmUKJzTVOdA53e2jUpyBrEcTMBIYhgLgeLUsOTsCbNaFzrSpJzqAKTUnqL7eQ6R1U9YUfxMw0IL0IoWtqP3eDfFzwynPsOkFILIBBIbYkeXJ7+doskzkonByQUks3MNbcP8jCPu1ZiApTOX8Q08+UUrw6SLnMaVNCCbl7bN/g3jhV8stbQfxPGBa1GlhbRs1vNXy1aFbdYsSkCjlqkW5P8AL3WKgx9/xD2NRhGkwUrk7GSuGzAWyV6jlW94L4fMmy1ZT8JuCx+h+/rHo9CLnuVNBo4l2aSSPDUOksCKW6ecVJSUHKGAe7CxrbePR6EL9F6QTLxTA+Xy6DoYDxHaFIURkExtDatG8b/IDrHo9FscE27JQGntKQkgoAD0SmzF3BzEuG+ZMDYjjkyaAPhADdT+os9XY7OI9Hod2pKwbirDeBcJmywpawFpUlg5o1S27kttGlwGPzCiWIoRy5Ekki949HopHI5PkrPGqLv+ZL1NfpHJuNNQGBDOVAqaztUer66x2PQ0nSYrXJVMxpJYB6i53NXppeE/G0OoqVm7taMqmZwAQvcPYU/u3Eej0CT3xdhYcSRQlWESEkS0EKUlAUJYu2uYONA/PWCl8MlvRCBS4Qm3QCPR6CYpNq2Tlik6Qq4lg0VSyUuQHCA9bB9Hs+/KsCYeQqSfCBXWjt5nrHo9FNQ+UvyJwdBYC10JY6F/2+4+7osUBmIoLj/POPR6AY+Og65ZE4dTMFUS7A8iSWPm/NzA6ySwZLg0p6g3pHI9GhgSkrYDI2nwXLlgtQCg0FXF6D39PTMOoF6hQtbQn6GOx6DKKqgTk7BFg3If5e+sU5Rq8ej0UcUugqk2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46" name="AutoShape 6" descr="data:image/jpeg;base64,/9j/4AAQSkZJRgABAQAAAQABAAD/2wCEAAkGBhMSERUUExQWFRUWGBcaGRYYFxoaGBwbGBwYGhwYHRsYHSYgHBojGxwYHy8gJCcpLCwsHR4xNTAqNSYrLCkBCQoKDgwOGg8PGiwkHyUsLCwsLCwsLCwsLCwpLCwsLCwsLCwsLCwpLCwpLCwsLCwsLCksKSwsLCwsLCwsLCwsLP/AABEIAPcAzAMBIgACEQEDEQH/xAAbAAACAwEBAQAAAAAAAAAAAAAEBQIDBgEAB//EAEEQAAECBAQDBgQFAwIFBAMAAAECEQADITEEEkFRBWFxBhMigZHwMqGxwSNCUtHhYnLxM4IHFJKywiRToqMVF0P/xAAaAQACAwEBAAAAAAAAAAAAAAADBAECBQAG/8QALxEAAgIBBAICAAQEBwAAAAAAAAECEQMEEiExIkETUTJhcbEUgZGhBSNSweHw8f/aAAwDAQACEQMRAD8AziClYehP6nprQsLsNRAeJ4YlRJBygNS36d/uBpvFEvCTJZAFj+ZLpOxLCquldYvlcXuFD0oQ+4s9f6esYmyUfwsNvT7A14NSS6QFNyY+aTd30fSOS8c45tUGzhw7q32rDRU8KYJCTqx+L/pP/i8VzpSVBil1vcPmGnXfTakXjma/Ejtl9AONWSkMzi9dCWt7Z71eAsPMJIS9SoV2Gp62gqdgFN4DmA0NDem2gG2kC4WW0z8QKo9gddaB7vUQzGal0ylNDFKQkkBS2pVgRShcVcGlQqo6VNRiA+S5dQJ0YWI9G1YgbxCWOiW/Uam36frE58sK+j6+prSJ3WDYRKlAuBpzDe+kBcVwqiAwdjWvJugiUjMgAu4qB0FG53H8xaZ43L1/fapjrTK9COXPfwqIFS703d9QHN/Oul+MxHhYMKAODszVAJZ29RvHeKpYZh56Crbcn9iFSaquHpcC53swdvKLl1zyaLhiswepLagtoRYc+f5RtDedNy0DF9eTXNevK0IRjsiAGuRRzdgBTZmd6uL1g2TMcAquaWsBQNt0isIXLgpOVIMwuDM5eUFgKuQPhpVxvsPS5jU90Jctk2SktTkTrzrAnBsD3aHUPEq/JvyvuKvzeGBNP4h6Kroz5SvsEm4zJRQc0BLi/wBhzIaLF4oAkMKZrlvhIGo5g8ot8o9LQkWAHQAP6RemRcPoHVjmLFLef9WXUb/beOmflKqZmUbUYeFtK1U3lBswoLM7tV2vy5RWS8RydcV6BTiL0FibjQA7Uv8AfWIpxjm2rVI0DuzV/g7QSVe/SKz5envpEcnXH6JNHojniXee/flElKPJ6RWfL0iWd4rz+/Yi8eCGYKTxhepTfQEvy+JvMxXM4gVXCL3F/LxUhciSfJhelCPZjqFF6+9xGNtSNqglUt9mrQG3ukXYTHt4VEkaP4mtoSCPI62gNCUkMLnntXWm0VoKicoYuTRgdCX+Zr+0dtUuGSnRoxjARV7Go0qaE/Emj3SrzeiziOIUGUWI3o+lwKPVqfKogcJKQCVEEbB0g1cO4p/byveD8LhTMIM0pZswar6O97vT5xWGJJ8EuX2L8RxElDBknWtWIu4o1n1iCuILIDUsMvPR6P6bjlBczgoLJKsrilaMagGhAPKgPqYMwGG7sLASiZ3iAl1oCi4ObMkgs5tmYkAht4NSS4KbolOAWVAVJJ9CCHYbV+nKLJko5sibsahwPy0OZtFA+zBuGw6UJsAQ553Jv9oqOOuXcaJAqD5m30eFLbk6IsWTVLzd3+pJ8J+l739YWzgUPQsWqb0L23erXvGkmzZS2CspIdjqLVHNmMC8Zwry0lJUyaNd33JL6Dz+RoZHaTRyaKeEEzJjqqEh+mXX3z3jR8FwjqK2JCWADgB966AV84zvC5pJDBk5a9TV97faNV2cLIW5Z1sPh/SLODXq8aGBJoS1LdjXDzQFZCU5iSoJSTUamut4OywtlyXDMwClGrFyD4S7u9A7/wCDJRJNbfcQxJ0+BOPXJYUxzIbxOJpD2rHFkclIJPvzg7iuPSsBKUBJS1R0HoIqUnIk7787wKfdoir5LXRQoGIqRF2X36R545kFCpZb39480WKMRKo44pytrA6gXv8AMfeCViBlNBEUkfOM1AdwaV93d/byy0tptTy5h94hLTYh22ofuC37RMG7Gt7UHi3u7cvm8Y5tnUApI00d6OByb015vF3DkJzqLCiQGOuYj+fkNooUA9TdnpsCHrd/kXiiZKKWOntx9aftHNXwcGKWaB2LXYks5DBqksTq2+5s4TjMi8t3ch3fo+r/AFHSBVIVQEu4e1Ddur/Vxd3qxRNOQDUALfwYsuDmrXJqBMD+J6AdfNtK1vekVTColdRUguksw0GXr8+UKsNxJailJR4ru4DgB9i2kMJWLBBJJS1Ck/lI0YXew35RekwVUTWskMpYYnYDnd7C/lFZTLLVBcbh2Gu9qezFONwapyQSopSC4TlcsXr1YWNnvAuHwBR3hTVmyuAHo9dAbfOK7Y9JE8V2exq+7ZIuKgv8n8q7/RoiaFYdSiMwZil2G5Lu+vmIAUteX8WWFJ1azueun2jvCsUpU5mAGVQZlWOh82/mkVyR4/QmuC/hyXlkjdt6AMB9Y2PAsKkSMpDuxL65qj0DekZXh8kIlEbKUC3In9o1crGIlhqlTITlA8QypDmrAs4FC5h/BWzgztR+KwyTLNQS/iNd7EHlT94uytFBxABALjMXrpp8mD9Rd4vBg1AESTBOGRr6fvFWHlOa29tBM4mILFM5T+/392ioJeJgRJQ+h91iCSkJ96/xpFaxF0yKyn7+/nHHFPv3yjrU96j/ADEwmOERNnFbNtFLD/MXj37EVlEXiijPmMslJNSzdduewjqUlQNG9bCp10ANetojLQC7eZOvL3v0glCQVGrZqgf9QuesYrdG4VHDsQUqBY1rS/ox3rdogxqmjjzdj+/usMRgwFDNTMlJ0rZwdicrPy5xSJI7ptWJLXAyvXod2vFVItQEtTJDaOBdxmel92PV+ccnzAo+AUAp5V32i9Ut7h/CaWtm0FRrAslAetgRo71b0b6QSLshnZOKUhQYMQfsQ1KVGaGWOmJUnOmpUGbcH7gkVuGiPB8KmbOTLIGVS0uWFBUtV2oD/i160JTNl90PCpKVhJIVlJABQWFSFAnm/rZTSKuPFhmAlqWlAD5jRgC+taCx1P7iHh7N4mZU5UghqqY//EHl0h7wfhSMJJdVVkDvF3JJelOZtBMzEzyMyEgJfUEuLaWL7QnPUTk/8tcDKwQgryPswfF+zWKlIW/jQx+EJUW2LMpuo84y+FnlKwrUeLf5NbVxoeUfasPPJLLTlUzpIILtSmtOcYzt12fSjLiZbIBUUzEt4XVYsLBTEEWcPqYvh1Dk/jyLkjJhSjvh0LOHHvBZnXYaOw2B9ecanFYbKtCxXx1fmKa0FqfuYzPBk5QAG+MfWNZOJ7pdLAkO35a1bpGthVQVGJn/ABEcRKSyiwdTByaltHq1Hqz+kF4WWWA15knqXVUtziBlvlOl/UfzBSFpSOev7QVN+wFJOy4CzezVzFa1OYpmTieUVmJJCAPfv3aPZrbQOpfP78to6ibHHWWrMRI8o4mY/wC0eMQSRUN44UnWJKI9vHiqI9koreKFprBRHv8AmB1LY1i6ZWSPncnC5rJD3sefqKGDJWDSllEhICsrOfy9b3HryaJzFJmC2RTNe+XnqLenR+yClTIYGgdy5LOacuZ1IjJaXs1U2VYuWF0DMkEO+gevPxP8qxASWS5Dl6XF3Y3D1a0ET/CMoZsqrOOXUnSukUd3S4dra0DtQ0IYH/ELN2xmPRGaXTX9LjdnI83oo8+phfPkeJIAclk9SGSAHb+n73hgpx8Qfw6UDqCeVBTS3nFGMkOCoJsTzoSNtr+sExvyo6XCst4JPAmO1EomF2ZjkUfSpjnZuYFYrDpUKBSfMkj7gQ+4HwJC0zCokUIoUh84LgZrUfnXlFfCeyCu8z58rK8Hh8Rynwq2S7P+1IrknGKdsiPNM23F5wBQFUSSXPMWGxuYb8Mx2HmS+67yWGBJD+JhcsSGSNTGfxUozZiAojIFP8ID1YkVJAcsK1qaWgzA4cIC3lSipedClFSg6SSHICSACl3NC7bEwHA/ALm8pWe4/wART3iVhQUEkNlLg8ksWINPWAO2ZBwOIepAS3IiZLA+cDLwcqQtOZKkIdwkOuotmVcilgG3e5W9u+0KChGHlqBMxSFLv4UA+FJ/qKmVoQEp3pDTnmikui0XsxPnsS8LnukVc5/uP8xtsoYjVRNK6+TN5x884WSCtIuFto2qRzulvsNd1JXnyTFMUlAZyRlsratnqwDHeN/DyqMHUKpWW4IfhIJu3o1ItAgbBYrwKUQVOpgBeqyl7tQN6coOxCQCQmo5j5HnvBI9AaKs1I48VqVvQe/5jNY/tcXIkJSWoVKJ0N8osOZPVorKSj2WjjcujUmOII18vfSMPL7fzErPeS0qT/S4I5uSX9PONhg8UibLTMQXSoOCzRymn0WlilDsKKN31eIISVfC5t7fqI65O8cRTdtW+Uc7K8EFqpY9fd4hn5l+kWqSNRYCj87+kcCBsYqSVDERUrFsf5MX9yefp/MCTEF/zeUEjwUZkJE4vmIuHcCgS7MydbjlDSb3VFKUA7/iIKgbOc2XSly9qxncMfEXClODm0N63DAs9DzgtUxBRlyrdIpmoLfpr4trNzMZLSRrpWexBJWUhYmoS1aFagSCQkh3tfTziM/H5wmWAEgEPYJFS7v7uNYu4TMR3eVDlV1JIIYm3lb0irGyUlZdSycv5UukF7F9OfJomvVE39hs/FSpaAFKMxW706X6fF/A7wfAT8VMWtKHRlKcxcIB8NA+zGgr8oD7McEGKnhJcJSMy2p4QbdSph5Kj6kSiUkJDJSGACRbYAaafWFsmX43tiuRmGFTVyfAvwHCpklBSlafhCSHUKsQS41c6uNwaRWvCTJaAPy0SCKi9OhYeZEPMLhZsxiE5RzoT5AH3pE14coJCk11BDgh7O9R7pCGWE2vIZj8cuIdlXCUJMnvNVEM2iUkpHlQHzg/C41CQrnuTW9Pn9IExOG7rDju3KQlg4zHL4QxAFSGDkN8JOkd4bhkTE1LHcPQ3YgqJbRmGtN9GNKKoTnG2JuIpzrZg2WldlDy39mEnargI7gTsoKpRQf9mZqtoC5Y7GHs1M2XN7ubLIARPAU4KVEBKwzWcBRYi0G8bw7y5yNDJI/+xYfyhLNk+PNFoYcPGj49hStcwy03KleQSsqzE8gVeTRuJWMPdBAB8CchOYJL0GYkigsfPlGW4c6AaOtVzrd8r11LkcuUOJSgoPoRVqVsD5H6nePRYJJS5MXUx3LgIRiimUmWGGcvmJbKM59Ber0h5g55mJ7wNlU7bhiwfrXWgAG8J5fBlzTJRlJSEgKI2uw9bwxOOQhDSyFFNMrhL5Esop0IevR9RDnDikuzPVqTsG7VTcuGU2YAlDqGgzAk06W1doxy+ETVy1nupmULNwk5TlAZnDE+Eh9DtG0kY/vCsTEFKCQliKVejirmxHS1oYcW76bLSBiEykjwZSEjN4Rlcl1KNDQMKVEJ6iDhyP6XIpcHx3GLKS/w8gL86U/T6HWNj/w4xiimYhyQKs9A+VmrqM3p1hD2h4dKRPMuW5JUC5IoS76Cr2Gxjs7h87CjPLWpDMVAFnILAc38Zr+nlAo5I8DmSG5NH08GJExguG9vVJAE8Zn/ADJbN1Itvt5sY2GBxyJyAuWrMk2PPYg2I2MMxdmZODi+Q4pc8/KOKlnZorK+sRK4tXJWy8S1coqyH+kecQM73WBZk9T3PziebItGfnqDODU+FI5BwFU1Z+dRyheZAeoalrUvXkHu/oLsUY2WXy5QTQuoJNaiimZ6UBjgqQ9yLundmofbbuIwpZG+0a8Y7QThmZC1lD+EJI8BUB4iasQQHGlREZuKSlCgUgqBII02dt6NWzUvFmIxfdlXhykn81izfhqGbcGo0UOsL1cPKypQ8AVVKa1csw/MwLs96Xgq6tsns0//AA6nAJxCy1Ai7WGYk9HJjZYLCFX40x8v5E6tp5mml8sZPst2bWmZLK0LEpakFatMqS9RsTry0rGy4viV+FJVXORmDCgYhsppRIboYWcVucvsNvtKP0aCWtEr/UWhKmBUmpL6JYB2ApzrvAPE+MSZuUS8+dHxFUqbLDGlDMQl2JTQHaPY3stm7ru8QqTV1EHxFg7oNPENXcNcQomY+fiFpVNZCUZikGhZiMyyCQEgeIsz+Hz6cltdlscPNMdSz+AC9cxb1PyuIR8T4JLWCqVmlKTUZFLCbA/C+SqjtpEMR2rS4R3SwhIooghxcKLgABV6q1EemdpJSyEJcFakpDg6qCbinlBcVLGky84T37kuCGBWuZhpedZUsqnjMbnxTZYt/SlMWpxXeKNL4f8A7pp+lYHROCZckM1Csj+8z1/WkRkLZR/sCf8A7VQjq15Kvouj5sR4yOZ+R18z9N4YDF91JUq5NEa1bnoACYGmK/FUBbOr6qDseUC4/GhasoPhQ7GmnxHnW3SNuD4sznG3Qfg+OYhSRKClAg9CUkUrctSoLVBiWFxGRbrSSQS4s7gjXdx5GNRwH/1YHdgOaqD+JBo4D1BSczbhj4riPbnhoVNdHhICcwLDxEkHbYHz5w3g1atY5KhHU6XucWR4LiJa00H4gDl6qrQqBaxL7awJ2wlgyHIcoOZhsUqSbbZs3lCjCz5xTkQVJF3cgUJFxYXprzgntJjP/SkKUczNpUhqmuojs+SG7YnyyunxT4m1wBcC7LTFlM2Y4zJzpS9SGpMJO7LcaOd4t4phyuYJZ+FQzzGDFKXCUgKNAyQS17mNTxPtAiXgZCXAzIluCW8IFm2JAPQHSMse0sp6OpR+IOX8QoHFCzsxN25wnFU9zNBtz4SF2O4AmpAUAAWGZg7XTmDsKVO/KAcHjFyFZpcwBQoRlOVQ2Ibo1IZ4RK1OuY6gUnJLsH8ISOdSBV7mDsZwwS2SkO6XJb4jqSNjttpAp6pRdIdhor4yM0fCuKpnyhMTY0I2OogoEP8Ax/EZrsljZaMMok5QJihXUhKHYX8o7xHiCphBQoolkZXdnsS7WP7XMa2JOaPP50sc3FemalU1FB3QpqVlz1t59SzQJMmzFF8xHKv7/WIpUwSCoEsNalgHMUd4RZ/n9o5QplXPgyGHkukrVl/Mzu5GUO5G6iFO18x1aJYbGOAgJKipzUgkB6kuA9WOuu0EYkVCS9GzfJI8jlBc7i+t+DwYSgzVChqLHwBIYeZFtXHOMFu+zZAxPmCYlJS61OwDF+ZALi4JPVmcxr+FcMkIIKspU9yHrydgBpQiFfBOFhWUk1UApbUeygkkXAcOLVJ1prpUtCAAEitLBobw6P5uboUzapYnVWMsPjJLBCakCyVyg3NkkqEA4rhi1VTc2rMUx6ZSX6NFP/LJNWD7ih8tYE4whaEApmzAxDutRDZk0Y6Nmgv8A11IotYm+gvieOmSZWacFTMoACUy1JCizB8xpShLWcD4i6zC4udiSDNASh3yIfKVOWKiSSoZnIDtsBBmMwy5khUsTVDOlhZnoQ4ADhx1gPs1j88tLpZQKc1bElSiC/6fq8LZdL8bW40dLqI5YNpcmmQgBRI/SlPJq/sPSBe0OJ/CzH8qkEeSwpvk3nEZmPLOlmH5lOzbgBqc38oB4nhlzkllJVVsos9HFyOV4DPUQXCGMWnm5JyLeJgBhSglD5LFPRUBSZ3j6n/zSr6qhn2a4QJiEqxSy6lMlCQyvCSlGdQrRLkDY1eKOL8LTInoCVOFKJY3DBFDRj8L2B+6+eDl5+qI3KMtvs+b41Ksy0oBJWtaQz/qL+f7jz7h+x84pdWVgzhzp01et9IbdmMSgTJq1B151JANvEogB9HJNeRjTzJRyBKEvRyQxD6nfnB55pLiIttPmWJwE2RMS5IsAtCiNLEio/zeG2K44UplgklTqVd7KORL315WfWLO0ZNModiCTmoKtVOotUVcecZ9GI79YSpkEslJCiB+nKSQzVJemu7QxF742ycbqSch+ntIgsCMjOx0YguG/SaED+kbAxneJca71RNgcoCSaANWm9SOkfX+xHY/CCSmZkClKSC6wFE0HiD0AezQ3x3CMOtJQuTLI2KR6WimOMYO0gmXPFpxSPnfZ+UnES3WrMZaEoVKUlJSQkBiQWIrmBKSGa7GqzjnAkYXEoVLB7tTnITRKqOkPoAQ2t7iA+1nDlYLFpVKJAbPLymoP5kuNhX0jTYDjkjEy095LImFJUxSAg5WBWkj4Xf4Wa+kXlFvldMnG/jSmxYgpmzpaZZcSxMKmoGCd/7mA9YM4iv8OapRSSEKZIagAPvyiOB4RJAzyC0yrnMSliaoKTTKXNLjcNA3HV5UFLIQyT3mUhyygMg5GpfYHaudSc1GPr/0c3OTsRYBZyEH/wBxZJbUolv76QahIOvp7vAuClqyO11KUab5UjmzpPqNxBmAmZXBFCDVtS4ubUd49bp2ljR5XWxvNKvsacCGacVEnwp1DkvS+jDzhvNNYWL7QSpQyy0ksKE2JZ+tT9+UB4ztOjNROalzTy6c45+TsXSa4DpvCxRlFmGxIq9/0ktQf4Fx0rMlKVHwAhw9fEClgeTtDUs593p76xRiJLrSNnJrfKMwNelY8njbtG42Eid3RoWzEOdgHdIGgcKjRSDmQx1G8YxM0KSgn9QDv6v6mNTwzGAj+Gj1mGOzFGjz2Se/LKz07Gd0Mqy12U1CN9/KAMRjTMw5GmVbnyIDc6/9sMeN4YrQPEhKQFZlKBLAC4bb3djlMT3iEqT4ilKTYGlCwVRgov8AC71qBBKi4sqpSjNfQ+4LxHvJQFMwZjYkH4a7vStKAGhgTBq7rGTEK+Cf40k08Qy94g0JBIzK1oo9YQ8JnzEzky8ivEAMmUggEO5BAOUhieTHRjtpXZzMEKmTWWCFICWKnTzLlQuDSxVGVlyRy6dxk6l/ubscU9Lqt0VcH+3/AAMeFz5S5qzNBPdvQB/yhZIcM5fbS945xApaTOw8mckTQTnVmLJCkgoUxOUEcxpeJ8LwpM1M2WkJUCxcnKcu5rmZ3BajkUjSTeFzZwJM1KSpBSQlJIY9SOVdfKMWEbhVGnOaU7sG7LSwyykJelQx1KQKaUFmvGSx8yZ/zChMYlKxUEl8yVMQSAWy5ac2jecPwhkAhTeIpNLUIATa4AvqXNLQv43hUBaJpFGAJ2YX+d4YWNvGoAMmVfI5I+b8D7DYvMlcxKZcpSxmGYd4zvQJBqL3BpGjxvZ+QnIlK1ASX28RJLs76saNdqaajC4lwlTHQtVwCPrCPH4BSiMqhShAau1bmg6xOSLKY5r2fL+1p7mYogDKov8ADdTOaswqA4fQeWawuEWuYhCA6lqCQ1ypTBttR84+2Hs7ImpUZniCvCw5Chbex9vHzziHZVcjHypUk/6heWrMQRVlDMC4I32VDMPGJXero30ri06UkJnSkoEvMgTJYXkUlAUEsDWwCm1SRaoilXF1ZLuSkN9BZyx5PR+USxuDPxuoBNEpUoqANy5/MM1H2asIlTkIHhsR8KAw1q2bcX5XEKylwWcbfAr7STM5RMUKIJ6sW8TPZ8obQteM/Oxie7UUKAJSEZbUdZLbAkkvuBDbj+PWsKSGbPkeuZwUlnerFuQOaFOBSsqEtgkpcMph0Z2YOxfaoBicXjGxzDKM4rHL1yCL4ooDLnWGcVAfYVdiPYvFCyVVKs1OguHqphTapjUjg5mqSFKFgolKQCAXAowU6iCb0CeYhdxTg+VgC5BryBJLPyNfMxaObHdexr8XCZaJqJwQmUCkJJDjZqA0atB89A3ZiLh/hLHnUsR1IUNnTzAgLhkxUuYpOYIzUSS3xJBUk+LShT5iGcxKWCj4SQkAbhIUSWH6lLNNAA9TDemco5Nq6MfXQjsf2AzE/P0F/wB3gNTvYn30g6arf6+vz8qQHMVX/Ea1JGNFs0EniNwTqpz0JD9dYKlzM01yaFE0+qVP1FPnGaXNp1dTF9QQcxvVVhqw5M1E9MuWtiXEpVdS7JvvUjYVEedWJJqjXlwgxNZaSN36A2v0hlhCUjMaAVPz9+kLZBOUBrd0D5X+cH4rGpArVKKqt4iHZHNyzx6pKopHlu5NhUrFFa0pmKCRRRSXI1MqWepdauQRFuE7tMk5mMuX3uf+pRCCpVau2dI6iFeCxJSp1/GQpZ/vUHbyASPKAuLYwpkS5ABdTKU2zhVTapyf9JgeS4xbSGtPFZMii3x7NZ2a4vh8pK5CO9L55gYEuQS5d2PiIBsyRZoe4ricmbLyISkJJALEhV9VCvkX8rj5jw3FiSVJWyXIOcF0D+kn8t3c08oepmsQpzSoIo7R5jJCcJVNM9Lkzwk08fX5G6Rgjh15cylpbMM11JJpUD4k2NAKgxo8BjCq6VDyNPMisL8RiB3WcjMEgKDFiGNW/wBjKbVoPweKCw6WPMf4ob6COap0Cu+QrFS8ySC48oAxUjOgy1AEl206fMtBb/PYJ+hibJUMpdxpR/JrR10yOzG4nEJQAgl1OHJo+tHehiMrjSq5yC7ioYkMaONT1hvxjs8VKz0BIIJqX2tY1I53bZBO4IpFHGtjWmjn9jeAS1Pxy5C/HuXAFgppRNWkgsfE/JleIGzl/wB9TE8PMlqnpnKIPdPlUK+JQ0O32gHiUsghmDbFy51cMD6QNgsJ+HmxCymRnTm3IKkjMXcAZVEt0OjEsdRGqZVxuVjiXh1YpZmN+Ekmr/EQ1GFWOsU40IzEJTXfMkpHOhza0YfOKz2kSoZMJJXORUJASMjghvGoZHAuXeDMHgFqyzMSAZgqJbHKktqSSVlt6coW1GWMU03y/QSMaQln9nUnKpgEJdTNzeuhJNSRvGCx3DZiZipgd/xT5JI+oI9iPrHFZzS1FR0+Z09WjH8TIMhbfpPrUMD5Kp03gGlzzi+Tq9r0R4fiEpl94a58rVBKgA3XWxsXjyMPnzZqAnUV2drtbQAs8K+ya/CvMGKAlqaF1A2sQ0M5UspJBuanyPz+3V4JkWyckaGKSdMynGGROzp+JLLBJF0qoa36DndobT/xC/6spB5Go+ohb2ilvNGUEqYUF3c0YdbAQdgZv4aHDMMrF/yKysacrc43dHPxT/IzP8TjaTX2Vzpbe+dvWvuoZWA7h/MwdMmpLseXp9/WBZoqY0d3BjRicXMBAy0pf5k+jW2G0XygDLWLOZSG2FzbnFMvBraoFRaltfvF/clCZYP5pqbbAD93jIw1LIkaWfxg2OO9qsaHWK5qu8UlIfIk5i9iwu3ybaJTEOSWudqVfaJzJITqwAqrXm3Sgewj01I8tFsimelyotlDkki/7Pyq2sAITNmTDMWoIc0zDMQKsyWv+8TUO/olJ7pNmfxHdzp9bnYazg/DkZQFgWoBS9aqTU6XPlFX/qGI+Pj79iSRj5aSfHnVqBLQn5sfpDKRipSg2WXL2Y5PUJBB84a8Q7Oom110d1N5k5h5ERlZ/Z9UqaApRymwUoV/tWQz8iAecDcYZFT5Lpyg7To+h8L40qXLTnqAACpNUnY3cK5s0N5cwUXJYA2AY9Cm3Pw6NtGHwPBUAUK0HcKIfehcHXkYYYVC5IZyoDUBgW3ayrVHyjC1mmUFujbXv8jW0mo3+Mu/3N1h8WtTBz53+fvnHE4spJayXJGpN/kKwlw/GV5HWnvUpvlpMA6GivIjzg6ZxJHcKmJIIKfDsxLU6E1pd4QilV3aHn3RZheMd4pQWAxCTyFE/dV4jxqUyRzfb5Hd2LdbwmmTSkrOyst9CEp+RYxBfaQKQ1i66UZwwcDnUs96QDUKLhz36CQu7Qk4jMLn1+ED2X5DpBXHJKZkkYcpdCloStiPCB3SvQgFNN4S4/iGVRegp0oQ4r500Y0EMEzu8xAY/wD80TQ9tE+RZoSyNqn9cksL4RigiSgUSkLmIbY94ph5hmi+dj0pPiVUC0Z2ahTzFD9ZJDZklKmUyhqkpKVUqClxaB5mJSolSgpzUjM+/wCZq+cUWFN7ijkyXabjwyk6JPhTupwz8n+kIZaFf8uA7lbHrseQIY+kCcddagVAqBPhQnxeEHxnRyzJGlTdninFcfWuWQhBQS4JJDAaDQO+gBjVx4WopRBtk8GnuJq0guFImA88qQQW81ecafDSxlfSgH+0MfUv6RieHyFIlTZ61EmssDUE5XJflpGxlraSkf0gel/pAtWvr9B3T3Ssy3H1vNWRRgz3Zz0pY2gDh+Oy5UKbKVHTfK/2iXE/iJLuST62H/T9TA5QCtIDnxfm1NHN41tKtqSO1qTxncRmll8zgmh0PrtbyjkviaxsdamKsexWQl2Gp10+sDIV7aHrMmMUa5PEEEBql9R19YD47inEvIT8SiPLKz/XXziEuV4Xfb1r9hEMXJP4QOqVEVFvEPIuk3jO08F8iDZn4jjA8YC0E5C4Z/0va0CjEmepiTlF+fL+OsLsLmS4Cikg1pRtyIYYZK6utHUKA/8AF49FGVpWYU8ag24/yHUpYAAfKANBWmgEMcDiJp/0wlEv9ahmNNBYKPTzMLMMlIu8wnRjl+pKvOHGHmFSgqYoUsnQdYJJ/kJxXJo5CrD7fVqPrFfFMGibLKF2U3UGwI5gwHicelCMyakslI3Udd2F4F4pOKQhDupIdX91/V/rC6Q05UhTwVakKKVTinKSGGZy1HAYiNcZwQlzbfV4ziZKTOJDBR8Y2IUA/mFPFnF8dnUlCPhDeZ+sS1uZS9qbPYftJNlzVJSRlC9QPgISrKSz1H6ebvSHOGmhYKkJIRMUkFJsmYVIBZi3iSsudWTtGD4lPyzVKB/Kgs13TMH/AGp/y8arsctUwMpYaWsKyhnKrJCt7UHLUx5rLi+PLKK6s9HinvxRk+6NBxBX+sT/AFH5Obx85m8aWc01RJKj8lDmaBIF/wB3jccfxpRImEVKnSLXUGB8nKr6R80xk4EliEhgkDM2xsHuC3+0QCMd3YzEeSsQqYrKkKUvQJSTUeE1ABDMQaNS7Xd4KRPw6nnylBOQhK3BIBIVlUxcAMa84L7DYfusLmHxkkqU1S5PLkYcKD83vGVnzVNwS4RzM4ceghmpZw7FNSElqgpcgHYtSkIuK8QQPCEKmLNGAIzPYEkabi8M+McNAJyFSXBIYkGmjA1Frwtw+FIdySoFQBUSfyoYh/7jB8KivIA7EUuTOXiAQ2aqf6UuFgBLM4DKPWu0XTezc0JzBbAWaliQDQn8pfzjY8D4QO7zgVTNdL7JGVujOIr4nh2QulACw0q9G9IY/im34/odbXB8xXNmIQpCgcqmUQatQEFnoW12eNPM4x4JWysz9Q31/aLeN8IeWWHiGUP0SEgdH+phP2UwaJ2aXMuACk1dJBY67ZfTpDnhnjufoPiybQTFTB3hH6nCiQNaUdyIBHhyn27/ALNGpx3A+6QUu5JBCzdxp6ZozMqQFFIFKj2Ib08k3S9FtTkUsdluKlqyh05LkmrVsz1N+d4AR5ecMuJTwofCHSwcOzbMWrCkl4dM6PRpMLMfICHH7/MxHiUxlS1CwKzS1CnflAkme1XZn/bd3/k7xYutL0mfb+ITxQfyWXzSW0MxsopUVDUPu7UPWIIKHCrG7gZk9WNqwZgfxZKa+JNjzA15WiUrABiCG5H8p1Y/pN43Er5Rh/IoqpeuC/DYgfqUrdg0HyFF2Avoa+/SF8uUAeYDeW8Fidl6n5QZXQnKm+BjhZv4ma4QWSNHN1dH+hivFTypRMUYSg9fTU9aNEZiq/xFYxtkuVKkXTZpASsXCSDXQ6/X1gczrk60/eLpc4WIJosUIBcilwaAs4+kUKiIw23Z0p3Qq4iohcwD/wBtNGsPGxptrGg4PIUFoUklJKCMyaEk5GcWLjQvXPtCDjMs9+Gb4A7692oH6kekMxjFpRLynxpoA17+H/c5T/vjzWstZf5nqdH5YVX0Nu1eKWUIBUnMSoqsxCUpFg7fFb+IxGJllKggAqDEa1JJ/wAeR3eNJxziKVKl0CgUBQ3yrUz3YUCfnpCibPUtaJaSMqlAOAKhx4ru14Xi2uaGlwj6P2ew5RhJQLuoZjf8wcCvI2gqbMyrBNlEJPI/lPnUekcwk9/CPy0iOOQFUJZKgUnkfyqrsftHnpXKdv2VuxRxUVIIqkn0Ip9oEmtlQXqT9Si/mPlBeMWpaXV/qSjkmDcH4V9CGPnAcpDyl/0OD0U6fqXhqFpcg2ajhEvJKTR3D11eo+REC8SwwIJYXdvT7gQxwpeUkgaA/KAseSEmw3pQwpGT3F2jMYuTYH9YVXlpTrGQ7NTRKxqkmgUVo6eKn0HsRrcTOIBJch39vGCXiFIxC5g+JE1RqKfFYi7fvG9oo3GSAt8n0DisrwAtUEH5h28o+c45DLUBYFh6t9KRtUdo0TUJKUsqj0PhOxLBPLXyjDz52YqVueTCH9KmpSsjI+EUqsC+/v6RUfft4syu+37NHkltB6H7Q/dAwsAff1eCsjBJ3cHzH+IlicMFAql2Dk891Xty2rV6VkeAbQPDywOa6Rbw6eZamNElgeWmbXzhxLVMoxChuLHX9oRAi719PWLpK5Y1LVo7D5Ro45OKoQzY97uuf0G0/EhCiTVTABL182sIlgS4c3Jcke/L+ISLMonw5hfRwfUg6QzweNSAzFL7/EdK6ADbrBoztgZ4dsOOxqua1AP4tR48kFWkUqToQDyNvleF+ExLrIl96sg1yjwjq9vWLTyLGuWhbHhlk/CrHK/COekQlSpiqoQpQ1IBIpp1imZMyslbyzX4wUvrc0PkTF2H43MkpeUokCrgeHdq3F6MQIDLUR23a/qFjp57qkn/AEGc/wD4fYiclKytMtQSrwF3qQWJFjT6QjxWGnSzlyKCpag7A6M4cBtKbc3p9Z4Ypa0h1JzKTmByUBKRdD1YuWeFHGuzWMXOXlnolpJp4GUwFPEx9G6NGHlfyz3SN/C/ihtj0fMZmEKqqLDKMriiT5nRy9L8miOHwikkFJUSh6AO1CBoQaDUXrGz/wD1vPlnPmTMNTU1PTMG1NTXnCvEYAoUQsFKhQgjbWKrGvs6WeVdFfAePYiTMBnlUySSxWUjMgUFctSBRxVrjaNfjcUFpBSQRQgguFJNQQRf3yjC46VOUPwppQC4IYF9CHvUUI5CJcDx68N+DPqhzlWg5mBIOVSXzJu4IGrMRGfqNJfkuwuKdmk4niRLyz2JAaXOTug6jmDUc4qwqBnKAQUzpashFjR0kNuG+e0VzpqCO7Wp5c1BAWLNuToxArpq0KMKZkrNKUwmST3iOaXqU7psrWi1bQnDHcfz/wC/swjZ9B7PzwuQncBj1TQ/JjFPEcLlQQLn37J5wo7P8YSicoOMkxpiOpooeRp5Jhhj8SEuoKqQAB94VeNxmzrtGU4ziu5SwGeaWCQKhJLMTudQPWMVicFkmlJLlSQ51JYkq2uCI10wPM7xZ8KXZ7Emj9BXqVFtIQY4o7zvi7OAgOfhSNmf/PONjTeKpfX9wbAhgsmUh2Ud7H67/KCEyJeVYKSV+BSVAFwA2Z99SXiUwkpQGq7kBnYXptzi/A4lUtaCkBSiCGa5Vlao0f7wzvkTHsSz5FTRn02qxHTM8D5OfqP3hnxHDmWspVdLPtUXHLwk+cLlkPrGjB7oJgZeMmjQ4JIJcUyhh/cQ5HkGHXNpF+J4eGdI1NBz+lXp16Qo4Zi+7cqZjUgvezhnbaNFg8WVh8rpVcvTa1/UDTYQk5Twz3x6JlGORbX2KjIDWB1qPWsDJBD5UjW4pDjicgpBWkOK01+n+R5wnTj1KolLmtLneNKGqhJbkIfBki6fJD/8o3xSkFuWt4ul45JtIHl/IEWJ4DiFqqkBtVEBvIPXRrg0LVEcVhZ0sBkV3Ni12MB/jG3UZfsH/hoVzH+7Lc65gCFEpB/Khk/MiGvDeC90QUqUklqvtyoT6RDAYbOl0oGYt4iFUoAWqNvlDCXnl5AopAoM5FXJ6Zaks1IUzSlN8sNjqCqKoM/5TOGWsrGzKy+YFzzIgrA8MSVBIQNHbUc96QBwjHJWnwhIJzHK4JvU01qOgI3jR4XFy5KUZjWatqAqUE3JZIJ2H+7lFMceS05NmiwaSfGCEpAFSzbalr0glXEEqIGYFqO9KaOLRhuPomYlXxqTJSwlodSbUK1BJBKixoaAaPafDp65UsI7uXMUAXWpSy4plAGWm3OnOCuPsGmfQ5XEQUkA1G590jHdsMGleWa7EnLehABIfzBqLP5RDD8byOFSSN2nE/8AeAdoV4niDy5SVkDKkUB1TcithdzStY7iPJ1buBUrHy0SylfhURVRQM1xQZyGoLhwaNvAE/iUoyly0gKDgoKcuYBP9pJBBFuog6d2nkIp3g6jMR1+H6QsxfGcIs+MpVVqpPTVPP6wDZGTtt/0Y0pyiqUTnFe0WRLsFAkZpZDCo+IH8sx9qM7iKsJxiXMKe7V4klwlWUKT/a903onnSFs9OCIoUg2cBQgWXweXNVllTASXLEH67czF/gxJd/2KSk5Po0eIRT4VZXzAofMg7h65d0mJTOLEjwEKUBV6atRJDjpal4Uz+y82SnMmeLOwd6bGh35QDMWopdU0O7EHM4YmuYD7wssMX07L0xmUKJzTVOdA53e2jUpyBrEcTMBIYhgLgeLUsOTsCbNaFzrSpJzqAKTUnqL7eQ6R1U9YUfxMw0IL0IoWtqP3eDfFzwynPsOkFILIBBIbYkeXJ7+doskzkonByQUks3MNbcP8jCPu1ZiApTOX8Q08+UUrw6SLnMaVNCCbl7bN/g3jhV8stbQfxPGBa1GlhbRs1vNXy1aFbdYsSkCjlqkW5P8AL3WKgx9/xD2NRhGkwUrk7GSuGzAWyV6jlW94L4fMmy1ZT8JuCx+h+/rHo9CLnuVNBo4l2aSSPDUOksCKW6ecVJSUHKGAe7CxrbePR6EL9F6QTLxTA+Xy6DoYDxHaFIURkExtDatG8b/IDrHo9FscE27JQGntKQkgoAD0SmzF3BzEuG+ZMDYjjkyaAPhADdT+os9XY7OI9Hod2pKwbirDeBcJmywpawFpUlg5o1S27kttGlwGPzCiWIoRy5Ekki949HopHI5PkrPGqLv+ZL1NfpHJuNNQGBDOVAqaztUer66x2PQ0nSYrXJVMxpJYB6i53NXppeE/G0OoqVm7taMqmZwAQvcPYU/u3Eej0CT3xdhYcSRQlWESEkS0EKUlAUJYu2uYONA/PWCl8MlvRCBS4Qm3QCPR6CYpNq2Tlik6Qq4lg0VSyUuQHCA9bB9Hs+/KsCYeQqSfCBXWjt5nrHo9FNQ+UvyJwdBYC10JY6F/2+4+7osUBmIoLj/POPR6AY+Og65ZE4dTMFUS7A8iSWPm/NzA6ySwZLg0p6g3pHI9GhgSkrYDI2nwXLlgtQCg0FXF6D39PTMOoF6hQtbQn6GOx6DKKqgTk7BFg3If5e+sU5Rq8ej0UcUugqk2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cxnSp>
        <p:nvCxnSpPr>
          <p:cNvPr id="23" name="Прямая со стрелкой 22"/>
          <p:cNvCxnSpPr>
            <a:stCxn id="15" idx="1"/>
          </p:cNvCxnSpPr>
          <p:nvPr/>
        </p:nvCxnSpPr>
        <p:spPr>
          <a:xfrm>
            <a:off x="179388" y="4437063"/>
            <a:ext cx="8785225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75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2" grpId="0" animBg="1" autoUpdateAnimBg="0"/>
      <p:bldP spid="7173" grpId="0" animBg="1"/>
      <p:bldP spid="7174" grpId="0" autoUpdateAnimBg="0"/>
      <p:bldP spid="7175" grpId="0" animBg="1" autoUpdateAnimBg="0"/>
      <p:bldP spid="10" grpId="0"/>
      <p:bldP spid="12" grpId="0"/>
      <p:bldP spid="13" grpId="0"/>
      <p:bldP spid="15" grpId="0" animBg="1" autoUpdateAnimBg="0"/>
      <p:bldP spid="1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11"/>
          <p:cNvSpPr>
            <a:spLocks/>
          </p:cNvSpPr>
          <p:nvPr/>
        </p:nvSpPr>
        <p:spPr bwMode="auto">
          <a:xfrm rot="5400000">
            <a:off x="4752182" y="943769"/>
            <a:ext cx="1008062" cy="5257800"/>
          </a:xfrm>
          <a:prstGeom prst="rightBracket">
            <a:avLst>
              <a:gd name="adj" fmla="val 65752"/>
            </a:avLst>
          </a:prstGeom>
          <a:solidFill>
            <a:srgbClr val="FF99FF"/>
          </a:solidFill>
          <a:ln w="571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268413"/>
            <a:ext cx="8534400" cy="758825"/>
          </a:xfrm>
        </p:spPr>
        <p:txBody>
          <a:bodyPr>
            <a:noAutofit/>
          </a:bodyPr>
          <a:lstStyle/>
          <a:p>
            <a:pPr eaLnBrk="0" hangingPunct="0"/>
            <a:r>
              <a:rPr lang="uk-UA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КАКОЕ СОБЫТИЕ</a:t>
            </a:r>
            <a:br>
              <a:rPr lang="uk-UA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</a:br>
            <a:r>
              <a:rPr lang="uk-UA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ПРОИЗОШЛО </a:t>
            </a:r>
            <a:r>
              <a:rPr lang="uk-UA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uk-UA" sz="36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РАНЬШЕ</a:t>
            </a:r>
            <a:r>
              <a:rPr lang="uk-UA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?</a:t>
            </a:r>
            <a:r>
              <a:rPr lang="ru-RU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/>
            </a:r>
            <a:br>
              <a:rPr lang="ru-RU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endParaRPr lang="ru-RU" sz="3600" b="1" smtClean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6" name="Прямая соединительная линия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5100" y="3170238"/>
            <a:ext cx="195263" cy="1000125"/>
          </a:xfrm>
          <a:prstGeom prst="rect">
            <a:avLst/>
          </a:prstGeom>
          <a:noFill/>
        </p:spPr>
      </p:pic>
      <p:pic>
        <p:nvPicPr>
          <p:cNvPr id="8" name="Прямая соединительная линия 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4588" y="2236788"/>
            <a:ext cx="146050" cy="854075"/>
          </a:xfrm>
          <a:prstGeom prst="rect">
            <a:avLst/>
          </a:prstGeom>
          <a:noFill/>
        </p:spPr>
      </p:pic>
      <p:pic>
        <p:nvPicPr>
          <p:cNvPr id="12" name="Прямая соединительная линия 1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4288" y="2236788"/>
            <a:ext cx="146050" cy="854075"/>
          </a:xfrm>
          <a:prstGeom prst="rect">
            <a:avLst/>
          </a:prstGeom>
          <a:noFill/>
        </p:spPr>
      </p:pic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195513" y="1844675"/>
            <a:ext cx="898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  <a:cs typeface="Arial" charset="0"/>
              </a:rPr>
              <a:t>776 г.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867400" y="17732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  <a:cs typeface="Arial" charset="0"/>
              </a:rPr>
              <a:t>146</a:t>
            </a:r>
            <a:r>
              <a:rPr lang="ru-RU" b="1">
                <a:cs typeface="Arial" charset="0"/>
              </a:rPr>
              <a:t> г.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0825" y="4221163"/>
            <a:ext cx="8893175" cy="10779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/>
            <a:r>
              <a:rPr lang="uk-UA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СКОЛЬКО ЛЕТ  ПРОШЛО </a:t>
            </a:r>
            <a:r>
              <a:rPr lang="uk-UA" sz="3200" b="1" u="sng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МЕЖДУ</a:t>
            </a:r>
          </a:p>
          <a:p>
            <a:pPr algn="ctr" eaLnBrk="0" hangingPunct="0"/>
            <a:r>
              <a:rPr lang="uk-UA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СОБЫТИЯМИ, КОТОРЫЕ ПРОИЗОШЛИ </a:t>
            </a:r>
            <a:r>
              <a:rPr lang="uk-UA" sz="32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ДО Н.Э.</a:t>
            </a:r>
            <a:r>
              <a:rPr lang="uk-UA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?</a:t>
            </a:r>
            <a:endParaRPr lang="ru-RU" sz="3200" b="1"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18" name="AutoShape 11"/>
          <p:cNvSpPr>
            <a:spLocks/>
          </p:cNvSpPr>
          <p:nvPr/>
        </p:nvSpPr>
        <p:spPr bwMode="auto">
          <a:xfrm rot="5400000">
            <a:off x="6788151" y="2581275"/>
            <a:ext cx="609600" cy="1584325"/>
          </a:xfrm>
          <a:prstGeom prst="rightBracket">
            <a:avLst>
              <a:gd name="adj" fmla="val 65744"/>
            </a:avLst>
          </a:prstGeom>
          <a:solidFill>
            <a:srgbClr val="00FF00"/>
          </a:solidFill>
          <a:ln w="571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 rot="-5400000">
            <a:off x="4159251" y="889000"/>
            <a:ext cx="609600" cy="3673475"/>
          </a:xfrm>
          <a:prstGeom prst="rightBracket">
            <a:avLst>
              <a:gd name="adj" fmla="val 65756"/>
            </a:avLst>
          </a:prstGeom>
          <a:solidFill>
            <a:srgbClr val="FFFF00"/>
          </a:solidFill>
          <a:ln w="571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3" name="Picture 8" descr="http://t2.gstatic.com/images?q=tbn:ANd9GcTrhJFN4xlLtbg6TtRPzHFlKehCVNIS3gTqpW9_DoOA55sToQN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543050" y="2273300"/>
            <a:ext cx="1114425" cy="835025"/>
          </a:xfrm>
        </p:spPr>
      </p:pic>
      <p:pic>
        <p:nvPicPr>
          <p:cNvPr id="2050" name="Picture 2" descr="http://t1.gstatic.com/images?q=tbn:ANd9GcTsGeWE7v6fVqVRldfDLQShRsSTEDLJTZCrqYhLZvjIo80dOD_B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25" y="2349500"/>
            <a:ext cx="1743075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 descr="ag00317_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188913"/>
            <a:ext cx="8413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593725" y="3141663"/>
            <a:ext cx="26257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Calibri" pitchFamily="34" charset="0"/>
              </a:rPr>
              <a:t>Основание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Calibri" pitchFamily="34" charset="0"/>
              </a:rPr>
              <a:t> Олимпийских игр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6227763" y="3068638"/>
            <a:ext cx="1895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66"/>
                </a:solidFill>
                <a:latin typeface="Calibri" pitchFamily="34" charset="0"/>
              </a:rPr>
              <a:t>Разрушение </a:t>
            </a:r>
          </a:p>
          <a:p>
            <a:r>
              <a:rPr lang="ru-RU" sz="2400" b="1">
                <a:solidFill>
                  <a:srgbClr val="000066"/>
                </a:solidFill>
                <a:latin typeface="Calibri" pitchFamily="34" charset="0"/>
              </a:rPr>
              <a:t>римлянами </a:t>
            </a:r>
          </a:p>
          <a:p>
            <a:r>
              <a:rPr lang="ru-RU" sz="2400" b="1">
                <a:solidFill>
                  <a:srgbClr val="000066"/>
                </a:solidFill>
                <a:latin typeface="Calibri" pitchFamily="34" charset="0"/>
              </a:rPr>
              <a:t>Карфагена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79613" y="5373688"/>
            <a:ext cx="5330825" cy="10144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776 – 146 = 630 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68313" y="3068638"/>
            <a:ext cx="84963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/>
      <p:bldP spid="14" grpId="0"/>
      <p:bldP spid="15" grpId="0"/>
      <p:bldP spid="16" grpId="0"/>
      <p:bldP spid="18" grpId="0" animBg="1"/>
      <p:bldP spid="19" grpId="0" animBg="1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9"/>
          <p:cNvSpPr>
            <a:spLocks/>
          </p:cNvSpPr>
          <p:nvPr/>
        </p:nvSpPr>
        <p:spPr bwMode="auto">
          <a:xfrm rot="5407723">
            <a:off x="4452144" y="461169"/>
            <a:ext cx="457200" cy="7129462"/>
          </a:xfrm>
          <a:prstGeom prst="rightBracket">
            <a:avLst>
              <a:gd name="adj" fmla="val 130309"/>
            </a:avLst>
          </a:prstGeom>
          <a:solidFill>
            <a:srgbClr val="FF66CC"/>
          </a:solidFill>
          <a:ln w="57150">
            <a:solidFill>
              <a:srgbClr val="990000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uk-UA" sz="24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476250"/>
            <a:ext cx="8534400" cy="7588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Сколько лет назад произошло восстание Спартака?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1484313"/>
            <a:ext cx="8569325" cy="460851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</a:t>
            </a:r>
            <a:r>
              <a:rPr lang="ru-RU" sz="2400" b="1" dirty="0" smtClean="0">
                <a:latin typeface="Calibri" pitchFamily="34" charset="0"/>
              </a:rPr>
              <a:t>В 74 году до н.э. произошло восстание Спартака. Отметим эту дату на линии времени.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    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5400" dirty="0" smtClean="0">
                <a:latin typeface="Calibri" pitchFamily="34" charset="0"/>
                <a:cs typeface="Calibri" pitchFamily="34" charset="0"/>
              </a:rPr>
              <a:t>            </a:t>
            </a:r>
            <a:r>
              <a:rPr lang="ru-RU" sz="54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74</a:t>
            </a:r>
            <a:r>
              <a:rPr lang="ru-RU" sz="5400" b="1" dirty="0" smtClean="0">
                <a:latin typeface="Calibri" pitchFamily="34" charset="0"/>
                <a:cs typeface="Calibri" pitchFamily="34" charset="0"/>
              </a:rPr>
              <a:t>+ </a:t>
            </a:r>
            <a:r>
              <a:rPr lang="ru-RU" sz="5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2012</a:t>
            </a:r>
            <a:r>
              <a:rPr lang="ru-RU" sz="5400" b="1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ru-RU" sz="5400" b="1" dirty="0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2086</a:t>
            </a:r>
            <a:endParaRPr lang="ru-RU" sz="5400" b="1" dirty="0">
              <a:solidFill>
                <a:srgbClr val="FF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Прямая соединительная линия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4788" y="3529013"/>
            <a:ext cx="146050" cy="1360487"/>
          </a:xfrm>
          <a:prstGeom prst="rect">
            <a:avLst/>
          </a:prstGeom>
          <a:noFill/>
        </p:spPr>
      </p:pic>
      <p:pic>
        <p:nvPicPr>
          <p:cNvPr id="8" name="Прямая соединительная линия 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9963" y="2955925"/>
            <a:ext cx="146050" cy="927100"/>
          </a:xfrm>
          <a:prstGeom prst="rect">
            <a:avLst/>
          </a:prstGeom>
          <a:noFill/>
        </p:spPr>
      </p:pic>
      <p:pic>
        <p:nvPicPr>
          <p:cNvPr id="10" name="Прямая соединительная линия 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9275" y="2882900"/>
            <a:ext cx="146050" cy="9271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7667625" y="3860800"/>
            <a:ext cx="8080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2012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860800"/>
            <a:ext cx="16875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74 г. до н.э.</a:t>
            </a:r>
          </a:p>
        </p:txBody>
      </p:sp>
      <p:pic>
        <p:nvPicPr>
          <p:cNvPr id="20482" name="Picture 2" descr="http://s57.radikal.ru/i157/1106/27/d4bfaec9f3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4292600"/>
            <a:ext cx="95091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179388" y="5445125"/>
            <a:ext cx="1546225" cy="831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Восстание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Спартака</a:t>
            </a:r>
          </a:p>
        </p:txBody>
      </p:sp>
      <p:sp>
        <p:nvSpPr>
          <p:cNvPr id="15" name="AutoShape 10"/>
          <p:cNvSpPr>
            <a:spLocks/>
          </p:cNvSpPr>
          <p:nvPr/>
        </p:nvSpPr>
        <p:spPr bwMode="auto">
          <a:xfrm rot="-5400000">
            <a:off x="1073944" y="3326607"/>
            <a:ext cx="358775" cy="420687"/>
          </a:xfrm>
          <a:prstGeom prst="rightBracket">
            <a:avLst>
              <a:gd name="adj" fmla="val 63590"/>
            </a:avLst>
          </a:prstGeom>
          <a:solidFill>
            <a:srgbClr val="00FF00">
              <a:alpha val="50195"/>
            </a:srgbClr>
          </a:solidFill>
          <a:ln w="57150">
            <a:solidFill>
              <a:srgbClr val="0099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endParaRPr lang="uk-UA" sz="24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6" name="AutoShape 11"/>
          <p:cNvSpPr>
            <a:spLocks/>
          </p:cNvSpPr>
          <p:nvPr/>
        </p:nvSpPr>
        <p:spPr bwMode="auto">
          <a:xfrm rot="-5400000">
            <a:off x="4631532" y="200819"/>
            <a:ext cx="457200" cy="6624637"/>
          </a:xfrm>
          <a:prstGeom prst="rightBracket">
            <a:avLst>
              <a:gd name="adj" fmla="val 63727"/>
            </a:avLst>
          </a:prstGeom>
          <a:solidFill>
            <a:srgbClr val="3399FF">
              <a:alpha val="50195"/>
            </a:srgbClr>
          </a:solidFill>
          <a:ln w="5715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8" name="Picture 4" descr="ag00317_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88913"/>
            <a:ext cx="8413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Прямая со стрелкой 19"/>
          <p:cNvCxnSpPr>
            <a:stCxn id="3" idx="1"/>
            <a:endCxn id="3" idx="3"/>
          </p:cNvCxnSpPr>
          <p:nvPr/>
        </p:nvCxnSpPr>
        <p:spPr>
          <a:xfrm>
            <a:off x="323850" y="3789363"/>
            <a:ext cx="8569325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8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8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8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8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8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8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48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68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 autoUpdateAnimBg="0"/>
      <p:bldP spid="2" grpId="0"/>
      <p:bldP spid="11" grpId="0"/>
      <p:bldP spid="12" grpId="0"/>
      <p:bldP spid="14" grpId="0"/>
      <p:bldP spid="15" grpId="0" animBg="1" autoUpdateAnimBg="0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Домашнее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                      Глава 3, вопросы 3-8 (стр. 30)</a:t>
            </a:r>
            <a:endParaRPr lang="ru-RU" smtClean="0">
              <a:latin typeface="Calibri" pitchFamily="34" charset="0"/>
            </a:endParaRPr>
          </a:p>
        </p:txBody>
      </p:sp>
      <p:pic>
        <p:nvPicPr>
          <p:cNvPr id="25603" name="Picture 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12875"/>
            <a:ext cx="16891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Интернет-ресурсы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2"/>
              </a:rPr>
              <a:t>http://www.progamer.ru/esports/mag/kratkaya-xronologiya-kibersporta.htm</a:t>
            </a:r>
            <a:r>
              <a:rPr lang="en-US" sz="1900" dirty="0" smtClean="0">
                <a:latin typeface="Calibri" pitchFamily="34" charset="0"/>
                <a:cs typeface="Calibri" pitchFamily="34" charset="0"/>
                <a:hlinkClick r:id="rId3"/>
              </a:rPr>
              <a:t>http://www.kostyor.ru/archives/1-12/ques.php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4"/>
              </a:rPr>
              <a:t>http://uh.ru/a/409748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5"/>
              </a:rPr>
              <a:t>http://www.proza.ru/2011/04/24/45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6"/>
              </a:rPr>
              <a:t>http://www.medn.ru/statyi/Istoriyakalendarya.html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7"/>
              </a:rPr>
              <a:t>http://137.rolka.su/viewtopic.php?id=82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8"/>
              </a:rPr>
              <a:t>http://egipet.uz/category/carstvennost-i-religiya/rol-faraona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9"/>
              </a:rPr>
              <a:t>http://www.liveinternet.ru/tags/%F2%F3%F2%E0%ED%F5%E0%EC%EE%ED/page2.html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10"/>
              </a:rPr>
              <a:t>http://www.boti.ru/node/6515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11"/>
              </a:rPr>
              <a:t>http://www.netda.ru/belka/text_mil/christm.htm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12"/>
              </a:rPr>
              <a:t>http://olimpikgames.ucoz.ru/index/olimpijskij_jujym/0-31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13"/>
              </a:rPr>
              <a:t>http://www.imperialclan.ru/viewtopic.php?f=50&amp;t=28&amp;start=80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14"/>
              </a:rPr>
              <a:t>http://www.liveinternet.ru/users/2957307/post170037697/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15"/>
              </a:rPr>
              <a:t>http://j-times.ru/category/drevnij-mir-zemli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Calibri" pitchFamily="34" charset="0"/>
                <a:cs typeface="Calibri" pitchFamily="34" charset="0"/>
                <a:hlinkClick r:id="rId16"/>
              </a:rPr>
              <a:t>http://www.s-sm.ru/main/articles/arhitektura_buduchego_bionika_i_ekologichnost_v_arhitekture_buduchego/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>
                <a:hlinkClick r:id="rId17"/>
              </a:rPr>
              <a:t>http://rusdemotivator.ru/demotivatory-pro-vremya/7403-vremya-nastoyashhee-dlitsya-mgnovenie-no-za-yeto-mgnovenie-mozhno-sdelat-stolko-glupostej.html</a:t>
            </a:r>
            <a:endParaRPr lang="ru-RU" sz="1900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к питался Человек разумный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5157788"/>
            <a:ext cx="190976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534400" cy="758825"/>
          </a:xfrm>
        </p:spPr>
        <p:txBody>
          <a:bodyPr>
            <a:noAutofit/>
          </a:bodyPr>
          <a:lstStyle/>
          <a:p>
            <a:r>
              <a:rPr lang="ru-RU" sz="40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Без знания дат нет знания истории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>
                <a:latin typeface="Calibri" pitchFamily="34" charset="0"/>
              </a:rPr>
              <a:t>Изучая историю, важно знать, когда было то или иное событие (война, основание города, извержение вулкана, наводнение), какое из двух событий было раньше, какое позже и на сколько лет.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   ?</a:t>
            </a:r>
            <a:r>
              <a:rPr lang="ru-RU" dirty="0" smtClean="0"/>
              <a:t>  </a:t>
            </a:r>
            <a:r>
              <a:rPr lang="ru-RU" b="1" dirty="0" smtClean="0">
                <a:latin typeface="Calibri" pitchFamily="34" charset="0"/>
              </a:rPr>
              <a:t>Когда (приблизительно) появились на земле древнейшие люди?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!  Более двух миллионов лет назад.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</a:t>
            </a:r>
            <a:r>
              <a:rPr lang="ru-RU" sz="4000" b="1" dirty="0" smtClean="0">
                <a:solidFill>
                  <a:srgbClr val="C00000"/>
                </a:solidFill>
              </a:rPr>
              <a:t> ?  </a:t>
            </a:r>
            <a:r>
              <a:rPr lang="ru-RU" b="1" dirty="0" smtClean="0">
                <a:latin typeface="Calibri" pitchFamily="34" charset="0"/>
              </a:rPr>
              <a:t>Когда появился «человек разумный»?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!  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40 тысяч лет назад.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4" name="Picture 2" descr="http://scilib-biology.narod.ru/Century/images/041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2575" y="4005263"/>
            <a:ext cx="9175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ag00317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13100"/>
            <a:ext cx="8413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333375"/>
            <a:ext cx="7942263" cy="758825"/>
          </a:xfrm>
        </p:spPr>
        <p:txBody>
          <a:bodyPr>
            <a:noAutofit/>
          </a:bodyPr>
          <a:lstStyle/>
          <a:p>
            <a:r>
              <a:rPr lang="ru-RU" sz="4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Измерение времени по годам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04238" cy="4572000"/>
          </a:xfrm>
        </p:spPr>
        <p:txBody>
          <a:bodyPr>
            <a:normAutofit/>
          </a:bodyPr>
          <a:lstStyle/>
          <a:p>
            <a:r>
              <a:rPr lang="ru-RU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 </a:t>
            </a:r>
            <a:r>
              <a:rPr lang="ru-RU" sz="3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r>
              <a:rPr lang="ru-RU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 </a:t>
            </a: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Представление о годе как промежутке времени возникло у древних земледельцев. Как вы думаете, почему?</a:t>
            </a:r>
          </a:p>
          <a:p>
            <a:r>
              <a:rPr lang="ru-RU" smtClean="0"/>
              <a:t>  </a:t>
            </a:r>
            <a:r>
              <a:rPr lang="ru-RU" sz="3200" b="1" smtClean="0">
                <a:solidFill>
                  <a:srgbClr val="C00000"/>
                </a:solidFill>
              </a:rPr>
              <a:t>  </a:t>
            </a: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Первыми в истории человечества продолжительность года определили жители Древнего Египта.</a:t>
            </a:r>
            <a:r>
              <a:rPr lang="ru-RU" sz="2400" b="1" smtClean="0">
                <a:solidFill>
                  <a:srgbClr val="0000FF"/>
                </a:solidFill>
              </a:rPr>
              <a:t> </a:t>
            </a: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Они подсчитали, что от одного разлива Нила до другого проходит 365 суток. Египтяне день и ночь считали по 12 часов.</a:t>
            </a:r>
          </a:p>
          <a:p>
            <a:pPr>
              <a:buFont typeface="Wingdings 2" pitchFamily="18" charset="2"/>
              <a:buNone/>
            </a:pP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                              </a:t>
            </a:r>
          </a:p>
        </p:txBody>
      </p:sp>
      <p:pic>
        <p:nvPicPr>
          <p:cNvPr id="17410" name="Picture 2" descr="История календар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0763" y="4359275"/>
            <a:ext cx="2022475" cy="2028825"/>
          </a:xfrm>
          <a:prstGeom prst="rect">
            <a:avLst/>
          </a:prstGeom>
          <a:noFill/>
        </p:spPr>
      </p:pic>
      <p:pic>
        <p:nvPicPr>
          <p:cNvPr id="17414" name="Picture 6" descr="http://137.rolka.su/uploads/0007/bf/f1/210-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4365625"/>
            <a:ext cx="1871663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10" descr="http://t3.gstatic.com/images?q=tbn:ANd9GcTDLV34ycWNrSnGlXdLatzWFJaahbo5CucMoCaxh13mS7exGQgy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4437063"/>
            <a:ext cx="1944688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827088" y="6027738"/>
            <a:ext cx="1746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Египетский </a:t>
            </a:r>
          </a:p>
          <a:p>
            <a:r>
              <a:rPr lang="ru-RU" sz="2400" b="1">
                <a:latin typeface="Calibri" pitchFamily="34" charset="0"/>
              </a:rPr>
              <a:t>календарь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6516688" y="6165850"/>
            <a:ext cx="2393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Календарь</a:t>
            </a:r>
            <a:r>
              <a:rPr lang="ru-RU" b="1">
                <a:latin typeface="Calibri" pitchFamily="34" charset="0"/>
              </a:rPr>
              <a:t> </a:t>
            </a:r>
            <a:r>
              <a:rPr lang="ru-RU" sz="2400" b="1">
                <a:latin typeface="Calibri" pitchFamily="34" charset="0"/>
              </a:rPr>
              <a:t>майя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3276600" y="6237288"/>
            <a:ext cx="2978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Арабский календарь</a:t>
            </a:r>
          </a:p>
        </p:txBody>
      </p:sp>
      <p:pic>
        <p:nvPicPr>
          <p:cNvPr id="18" name="Picture 4" descr="ag00317_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268413"/>
            <a:ext cx="8413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Лента  времени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26225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Прямая со стрелкой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63" y="3786188"/>
            <a:ext cx="8894762" cy="639762"/>
          </a:xfrm>
          <a:prstGeom prst="rect">
            <a:avLst/>
          </a:prstGeom>
          <a:noFill/>
        </p:spPr>
      </p:pic>
      <p:sp>
        <p:nvSpPr>
          <p:cNvPr id="6" name="Горизонтальный свиток 5"/>
          <p:cNvSpPr/>
          <p:nvPr/>
        </p:nvSpPr>
        <p:spPr>
          <a:xfrm>
            <a:off x="611188" y="1484313"/>
            <a:ext cx="7705725" cy="2089150"/>
          </a:xfrm>
          <a:prstGeom prst="horizontalScroll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Лента времени – это дорога из прошлого в будущее через настоящее.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188" y="4437063"/>
            <a:ext cx="14271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Прошлое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19475" y="4437063"/>
            <a:ext cx="17859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 Настоящее</a:t>
            </a:r>
            <a:endParaRPr lang="ru-RU" sz="240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59563" y="4437063"/>
            <a:ext cx="13604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Будущее</a:t>
            </a:r>
          </a:p>
        </p:txBody>
      </p:sp>
      <p:pic>
        <p:nvPicPr>
          <p:cNvPr id="2050" name="Picture 2" descr="http://j-times.ru/wp-content/uploads/2010/03/071018-neanderthals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4941888"/>
            <a:ext cx="220662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Время... - Настоящее длится мгновение, но за это мгновение можно сделать столько глупостей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4868863"/>
            <a:ext cx="18748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http://t0.gstatic.com/images?q=tbn:ANd9GcRNhnc3d_L-pTJ2BR2ahVBirIr0ZUgLwizvl3aRzHbzWPQyEH3r4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4941888"/>
            <a:ext cx="21780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allAtOnce" animBg="1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Счёт лет в Древнем Египте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Каждый раз, когда начинал править новый царь, счёт лет начинался заново.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 чём неудобство такого счёта лет?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6" name="Прямая соединительная линия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170238"/>
            <a:ext cx="195263" cy="639762"/>
          </a:xfrm>
          <a:prstGeom prst="rect">
            <a:avLst/>
          </a:prstGeom>
          <a:noFill/>
        </p:spPr>
      </p:pic>
      <p:pic>
        <p:nvPicPr>
          <p:cNvPr id="8" name="Прямая соединительная линия 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5300" y="3170238"/>
            <a:ext cx="195263" cy="669925"/>
          </a:xfrm>
          <a:prstGeom prst="rect">
            <a:avLst/>
          </a:prstGeom>
          <a:noFill/>
        </p:spPr>
      </p:pic>
      <p:pic>
        <p:nvPicPr>
          <p:cNvPr id="10" name="Прямая соединительная линия 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7388" y="3170238"/>
            <a:ext cx="195262" cy="639762"/>
          </a:xfrm>
          <a:prstGeom prst="rect">
            <a:avLst/>
          </a:prstGeom>
          <a:noFill/>
        </p:spPr>
      </p:pic>
      <p:sp>
        <p:nvSpPr>
          <p:cNvPr id="17414" name="AutoShape 2" descr="http://img0.liveinternet.ru/images/attach/c/2/64/594/64594431_list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8436" name="Picture 4" descr="http://img0.liveinternet.ru/images/attach/c/2/64/594/64594431_list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3860800"/>
            <a:ext cx="84455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http://egipet.uz/wp-content/uploads/new_koron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450" y="3789363"/>
            <a:ext cx="3116263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Прямая соединительная линия 16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13438" y="3243263"/>
            <a:ext cx="195262" cy="639762"/>
          </a:xfrm>
          <a:prstGeom prst="rect">
            <a:avLst/>
          </a:prstGeom>
          <a:noFill/>
        </p:spPr>
      </p:pic>
      <p:pic>
        <p:nvPicPr>
          <p:cNvPr id="18" name="Picture 4" descr="ag00317_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388" y="4868863"/>
            <a:ext cx="8413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 стрелкой 18"/>
          <p:cNvCxnSpPr>
            <a:stCxn id="3" idx="1"/>
            <a:endCxn id="3" idx="3"/>
          </p:cNvCxnSpPr>
          <p:nvPr/>
        </p:nvCxnSpPr>
        <p:spPr>
          <a:xfrm>
            <a:off x="301625" y="3813175"/>
            <a:ext cx="8504238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11"/>
          <p:cNvSpPr>
            <a:spLocks/>
          </p:cNvSpPr>
          <p:nvPr/>
        </p:nvSpPr>
        <p:spPr bwMode="auto">
          <a:xfrm rot="16200000">
            <a:off x="2358231" y="2977357"/>
            <a:ext cx="466725" cy="1081088"/>
          </a:xfrm>
          <a:prstGeom prst="rightBracket">
            <a:avLst>
              <a:gd name="adj" fmla="val 65733"/>
            </a:avLst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1" name="AutoShape 11"/>
          <p:cNvSpPr>
            <a:spLocks/>
          </p:cNvSpPr>
          <p:nvPr/>
        </p:nvSpPr>
        <p:spPr bwMode="auto">
          <a:xfrm rot="16200000">
            <a:off x="3438525" y="2978151"/>
            <a:ext cx="466725" cy="1079500"/>
          </a:xfrm>
          <a:prstGeom prst="rightBracket">
            <a:avLst>
              <a:gd name="adj" fmla="val 65733"/>
            </a:avLst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2" name="AutoShape 11"/>
          <p:cNvSpPr>
            <a:spLocks/>
          </p:cNvSpPr>
          <p:nvPr/>
        </p:nvSpPr>
        <p:spPr bwMode="auto">
          <a:xfrm rot="-5400000">
            <a:off x="4879181" y="2690020"/>
            <a:ext cx="466725" cy="1655762"/>
          </a:xfrm>
          <a:prstGeom prst="rightBracket">
            <a:avLst>
              <a:gd name="adj" fmla="val 65549"/>
            </a:avLst>
          </a:prstGeom>
          <a:solidFill>
            <a:srgbClr val="99CCFF"/>
          </a:solidFill>
          <a:ln w="5715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5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55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5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905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955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Счёт лет в Древнем Риме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5070475"/>
          </a:xfrm>
        </p:spPr>
        <p:txBody>
          <a:bodyPr>
            <a:normAutofit/>
          </a:bodyPr>
          <a:lstStyle/>
          <a:p>
            <a:r>
              <a:rPr lang="ru-RU" sz="2500" b="1" smtClean="0">
                <a:latin typeface="Calibri" pitchFamily="34" charset="0"/>
              </a:rPr>
              <a:t>Иным было летосчисление жителей Рима, одного из древнейших городов мира. Год основания своего города римляне считали первым, следующий – вторым и т.д. </a:t>
            </a:r>
          </a:p>
          <a:p>
            <a:endParaRPr lang="ru-RU" sz="2500" smtClean="0"/>
          </a:p>
          <a:p>
            <a:endParaRPr lang="ru-RU" sz="2500" smtClean="0"/>
          </a:p>
          <a:p>
            <a:endParaRPr lang="ru-RU" sz="2500" smtClean="0"/>
          </a:p>
          <a:p>
            <a:endParaRPr lang="ru-RU" sz="2500" smtClean="0"/>
          </a:p>
          <a:p>
            <a:endParaRPr lang="ru-RU" sz="2500" smtClean="0"/>
          </a:p>
          <a:p>
            <a:pPr algn="ctr"/>
            <a:endParaRPr lang="ru-RU" sz="2500" b="1" smtClean="0">
              <a:latin typeface="Calibri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2500" b="1" smtClean="0">
                <a:solidFill>
                  <a:srgbClr val="C00000"/>
                </a:solidFill>
                <a:latin typeface="Calibri" pitchFamily="34" charset="0"/>
              </a:rPr>
              <a:t>Если римлянин говорил, что он родился  в 700 году, </a:t>
            </a:r>
          </a:p>
          <a:p>
            <a:pPr algn="ctr">
              <a:buFont typeface="Wingdings 2" pitchFamily="18" charset="2"/>
              <a:buNone/>
            </a:pPr>
            <a:r>
              <a:rPr lang="ru-RU" sz="2500" b="1" smtClean="0">
                <a:solidFill>
                  <a:srgbClr val="C00000"/>
                </a:solidFill>
                <a:latin typeface="Calibri" pitchFamily="34" charset="0"/>
              </a:rPr>
              <a:t>что это означало?</a:t>
            </a:r>
          </a:p>
          <a:p>
            <a:endParaRPr lang="ru-RU" sz="2500" smtClean="0"/>
          </a:p>
          <a:p>
            <a:endParaRPr lang="ru-RU" sz="2500" smtClean="0"/>
          </a:p>
          <a:p>
            <a:endParaRPr lang="ru-RU" sz="2500" smtClean="0"/>
          </a:p>
          <a:p>
            <a:endParaRPr lang="ru-RU" sz="2500" smtClean="0"/>
          </a:p>
        </p:txBody>
      </p:sp>
      <p:pic>
        <p:nvPicPr>
          <p:cNvPr id="6" name="Прямая соединительная линия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2275" y="3097213"/>
            <a:ext cx="195263" cy="706437"/>
          </a:xfrm>
          <a:prstGeom prst="rect">
            <a:avLst/>
          </a:prstGeom>
          <a:noFill/>
        </p:spPr>
      </p:pic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979613" y="3716338"/>
            <a:ext cx="24479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latin typeface="Georgia" pitchFamily="18" charset="0"/>
              </a:rPr>
              <a:t>Год основания Рима</a:t>
            </a:r>
          </a:p>
        </p:txBody>
      </p:sp>
      <p:pic>
        <p:nvPicPr>
          <p:cNvPr id="3074" name="Picture 2" descr="http://www.botinok.co.il/spaw/images/22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4076700"/>
            <a:ext cx="1489075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Прямая соединительная линия 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26100" y="3243263"/>
            <a:ext cx="195263" cy="566737"/>
          </a:xfrm>
          <a:prstGeom prst="rect">
            <a:avLst/>
          </a:prstGeom>
          <a:noFill/>
        </p:spPr>
      </p:pic>
      <p:pic>
        <p:nvPicPr>
          <p:cNvPr id="11" name="Picture 4" descr="ag00317_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5084763"/>
            <a:ext cx="8413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Прямая со стрелкой 1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3" y="3425825"/>
            <a:ext cx="8882062" cy="639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9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9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3200" b="1" smtClean="0">
                <a:latin typeface="Calibri" pitchFamily="34" charset="0"/>
              </a:rPr>
              <a:t>          100 лет составляют </a:t>
            </a:r>
            <a:r>
              <a:rPr lang="ru-RU" sz="3200" b="1" i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столетие</a:t>
            </a:r>
            <a:r>
              <a:rPr lang="ru-RU" sz="3200" b="1" smtClean="0">
                <a:latin typeface="Calibri" pitchFamily="34" charset="0"/>
              </a:rPr>
              <a:t> или </a:t>
            </a:r>
            <a:r>
              <a:rPr lang="ru-RU" sz="3200" b="1" i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век</a:t>
            </a:r>
            <a:r>
              <a:rPr lang="ru-RU" sz="3200" b="1" smtClean="0">
                <a:latin typeface="Calibri" pitchFamily="34" charset="0"/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b="1" smtClean="0">
                <a:latin typeface="Calibri" pitchFamily="34" charset="0"/>
              </a:rPr>
              <a:t>             10 веков составляют </a:t>
            </a:r>
            <a:r>
              <a:rPr lang="ru-RU" sz="3200" b="1" i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тысячелетие</a:t>
            </a:r>
            <a:r>
              <a:rPr lang="ru-RU" sz="3200" b="1" smtClean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3200" b="1" smtClean="0">
              <a:latin typeface="Calibri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200" b="1" smtClean="0">
                <a:latin typeface="Calibri" pitchFamily="34" charset="0"/>
              </a:rPr>
              <a:t>   События истории Древнего мира происходили много веков и даже тысячелетий назад. Например, земледелие возникло 10 тысяч лет назад, иначе говоря, с того времени прошло уже 10 тысячелетий или 100 веков – это одно и то же.</a:t>
            </a:r>
          </a:p>
          <a:p>
            <a:pPr>
              <a:lnSpc>
                <a:spcPct val="90000"/>
              </a:lnSpc>
            </a:pPr>
            <a:endParaRPr lang="ru-RU" sz="3200" smtClean="0">
              <a:latin typeface="Calibri" pitchFamily="34" charset="0"/>
            </a:endParaRPr>
          </a:p>
        </p:txBody>
      </p:sp>
      <p:sp>
        <p:nvSpPr>
          <p:cNvPr id="10" name="Заголовок 9"/>
          <p:cNvSpPr>
            <a:spLocks/>
          </p:cNvSpPr>
          <p:nvPr/>
        </p:nvSpPr>
        <p:spPr bwMode="auto">
          <a:xfrm>
            <a:off x="179388" y="260350"/>
            <a:ext cx="87852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sz="44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Счёт лет, которым мы</a:t>
            </a:r>
            <a:r>
              <a:rPr lang="ru-RU" sz="44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4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пользуемся</a:t>
            </a:r>
            <a:endParaRPr lang="ru-RU" sz="440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r>
              <a:rPr lang="ru-RU" smtClean="0"/>
              <a:t>     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      </a:t>
            </a:r>
            <a:r>
              <a:rPr lang="ru-RU" sz="3200" b="1" smtClean="0">
                <a:solidFill>
                  <a:srgbClr val="C00000"/>
                </a:solidFill>
              </a:rPr>
              <a:t> ?  </a:t>
            </a:r>
            <a:r>
              <a:rPr lang="ru-RU" sz="3200" b="1" smtClean="0">
                <a:latin typeface="Calibri" pitchFamily="34" charset="0"/>
              </a:rPr>
              <a:t>Сколько полных веков (столетий)     продолжается наша эра?</a:t>
            </a:r>
          </a:p>
          <a:p>
            <a:pPr>
              <a:buFont typeface="Wingdings 2" pitchFamily="18" charset="2"/>
              <a:buNone/>
            </a:pPr>
            <a:r>
              <a:rPr lang="ru-RU" sz="3200" b="1" smtClean="0">
                <a:latin typeface="Calibri" pitchFamily="34" charset="0"/>
              </a:rPr>
              <a:t>         </a:t>
            </a:r>
            <a:r>
              <a:rPr lang="ru-RU" sz="3200" b="1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3200" b="1" smtClean="0">
                <a:solidFill>
                  <a:srgbClr val="C00000"/>
                </a:solidFill>
              </a:rPr>
              <a:t>?</a:t>
            </a:r>
            <a:r>
              <a:rPr lang="ru-RU" sz="3200" b="1" smtClean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ru-RU" sz="3200" b="1" smtClean="0">
                <a:latin typeface="Calibri" pitchFamily="34" charset="0"/>
              </a:rPr>
              <a:t>Сколько полных тысячелетий?</a:t>
            </a:r>
          </a:p>
          <a:p>
            <a:pPr>
              <a:buFont typeface="Wingdings 2" pitchFamily="18" charset="2"/>
              <a:buNone/>
            </a:pPr>
            <a:r>
              <a:rPr lang="ru-RU" sz="3200" b="1" smtClean="0">
                <a:latin typeface="Calibri" pitchFamily="34" charset="0"/>
              </a:rPr>
              <a:t>          </a:t>
            </a:r>
            <a:r>
              <a:rPr lang="ru-RU" sz="3200" b="1" smtClean="0">
                <a:solidFill>
                  <a:srgbClr val="C00000"/>
                </a:solidFill>
              </a:rPr>
              <a:t>?</a:t>
            </a:r>
            <a:r>
              <a:rPr lang="ru-RU" sz="3200" b="1" smtClean="0">
                <a:latin typeface="Calibri" pitchFamily="34" charset="0"/>
              </a:rPr>
              <a:t>  В каком веке мы живём?</a:t>
            </a:r>
          </a:p>
          <a:p>
            <a:pPr>
              <a:buFont typeface="Wingdings 2" pitchFamily="18" charset="2"/>
              <a:buNone/>
            </a:pPr>
            <a:r>
              <a:rPr lang="ru-RU" sz="3200" b="1" smtClean="0">
                <a:latin typeface="Calibri" pitchFamily="34" charset="0"/>
              </a:rPr>
              <a:t>         </a:t>
            </a:r>
            <a:r>
              <a:rPr lang="ru-RU" sz="3200" b="1" smtClean="0">
                <a:solidFill>
                  <a:srgbClr val="C00000"/>
                </a:solidFill>
              </a:rPr>
              <a:t> ?  </a:t>
            </a:r>
            <a:r>
              <a:rPr lang="ru-RU" sz="3200" b="1" smtClean="0">
                <a:latin typeface="Calibri" pitchFamily="34" charset="0"/>
              </a:rPr>
              <a:t>В каком веке родился А.С. Пушкин, если дата его рождения 1799 г.?</a:t>
            </a:r>
          </a:p>
        </p:txBody>
      </p:sp>
      <p:pic>
        <p:nvPicPr>
          <p:cNvPr id="4" name="Picture 4" descr="ag00317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96975"/>
            <a:ext cx="8413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9"/>
          <p:cNvSpPr>
            <a:spLocks/>
          </p:cNvSpPr>
          <p:nvPr/>
        </p:nvSpPr>
        <p:spPr bwMode="auto">
          <a:xfrm>
            <a:off x="179388" y="260350"/>
            <a:ext cx="87852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sz="44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Счёт лет, которым мы</a:t>
            </a:r>
            <a:r>
              <a:rPr lang="ru-RU" sz="44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4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пользуемся</a:t>
            </a:r>
            <a:endParaRPr lang="ru-RU" sz="440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341438"/>
            <a:ext cx="8534400" cy="758825"/>
          </a:xfrm>
        </p:spPr>
        <p:txBody>
          <a:bodyPr>
            <a:normAutofit/>
          </a:bodyPr>
          <a:lstStyle/>
          <a:p>
            <a:r>
              <a:rPr lang="ru-RU" sz="3000" b="1" smtClean="0">
                <a:solidFill>
                  <a:srgbClr val="002060"/>
                </a:solidFill>
                <a:latin typeface="Calibri" pitchFamily="34" charset="0"/>
              </a:rPr>
              <a:t>Записаны арабские цифры и под ними римские. Но римские цифры записаны не все, пропущенные вам нужно дописать.</a:t>
            </a:r>
          </a:p>
        </p:txBody>
      </p:sp>
      <p:sp>
        <p:nvSpPr>
          <p:cNvPr id="21506" name="Содержимое 26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ru-RU" smtClean="0"/>
          </a:p>
        </p:txBody>
      </p:sp>
      <p:grpSp>
        <p:nvGrpSpPr>
          <p:cNvPr id="3" name="Группа 14"/>
          <p:cNvGrpSpPr/>
          <p:nvPr/>
        </p:nvGrpSpPr>
        <p:grpSpPr>
          <a:xfrm>
            <a:off x="0" y="2780928"/>
            <a:ext cx="8844018" cy="914400"/>
            <a:chOff x="142844" y="3286124"/>
            <a:chExt cx="8844018" cy="914400"/>
          </a:xfrm>
          <a:solidFill>
            <a:schemeClr val="accent2"/>
          </a:solidFill>
        </p:grpSpPr>
        <p:sp>
          <p:nvSpPr>
            <p:cNvPr id="5" name="7-конечная звезда 4"/>
            <p:cNvSpPr/>
            <p:nvPr/>
          </p:nvSpPr>
          <p:spPr>
            <a:xfrm>
              <a:off x="1928794" y="3286124"/>
              <a:ext cx="914400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6" name="7-конечная звезда 5"/>
            <p:cNvSpPr/>
            <p:nvPr/>
          </p:nvSpPr>
          <p:spPr>
            <a:xfrm>
              <a:off x="2857488" y="3286124"/>
              <a:ext cx="914400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7" name="7-конечная звезда 6"/>
            <p:cNvSpPr/>
            <p:nvPr/>
          </p:nvSpPr>
          <p:spPr>
            <a:xfrm>
              <a:off x="5500694" y="3286124"/>
              <a:ext cx="914400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rgbClr val="002060"/>
                  </a:solidFill>
                </a:rPr>
                <a:t>7</a:t>
              </a:r>
            </a:p>
          </p:txBody>
        </p:sp>
        <p:sp>
          <p:nvSpPr>
            <p:cNvPr id="8" name="7-конечная звезда 7"/>
            <p:cNvSpPr/>
            <p:nvPr/>
          </p:nvSpPr>
          <p:spPr>
            <a:xfrm>
              <a:off x="3714744" y="3286124"/>
              <a:ext cx="914400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9" name="7-конечная звезда 8"/>
            <p:cNvSpPr/>
            <p:nvPr/>
          </p:nvSpPr>
          <p:spPr>
            <a:xfrm>
              <a:off x="1000100" y="3286124"/>
              <a:ext cx="914400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2</a:t>
              </a:r>
            </a:p>
          </p:txBody>
        </p:sp>
        <p:sp>
          <p:nvSpPr>
            <p:cNvPr id="10" name="7-конечная звезда 9"/>
            <p:cNvSpPr/>
            <p:nvPr/>
          </p:nvSpPr>
          <p:spPr>
            <a:xfrm>
              <a:off x="142844" y="3286124"/>
              <a:ext cx="857256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1</a:t>
              </a:r>
            </a:p>
          </p:txBody>
        </p:sp>
        <p:sp>
          <p:nvSpPr>
            <p:cNvPr id="11" name="7-конечная звезда 10"/>
            <p:cNvSpPr/>
            <p:nvPr/>
          </p:nvSpPr>
          <p:spPr>
            <a:xfrm>
              <a:off x="4643438" y="3286124"/>
              <a:ext cx="914400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rgbClr val="002060"/>
                  </a:solidFill>
                </a:rPr>
                <a:t>6</a:t>
              </a:r>
            </a:p>
          </p:txBody>
        </p:sp>
        <p:sp>
          <p:nvSpPr>
            <p:cNvPr id="12" name="7-конечная звезда 11"/>
            <p:cNvSpPr/>
            <p:nvPr/>
          </p:nvSpPr>
          <p:spPr>
            <a:xfrm>
              <a:off x="6357950" y="3286124"/>
              <a:ext cx="914400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rgbClr val="002060"/>
                  </a:solidFill>
                </a:rPr>
                <a:t>8</a:t>
              </a:r>
            </a:p>
          </p:txBody>
        </p:sp>
        <p:sp>
          <p:nvSpPr>
            <p:cNvPr id="13" name="7-конечная звезда 12"/>
            <p:cNvSpPr/>
            <p:nvPr/>
          </p:nvSpPr>
          <p:spPr>
            <a:xfrm>
              <a:off x="7215206" y="3286124"/>
              <a:ext cx="914400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rgbClr val="002060"/>
                  </a:solidFill>
                </a:rPr>
                <a:t>9</a:t>
              </a:r>
            </a:p>
          </p:txBody>
        </p:sp>
        <p:sp>
          <p:nvSpPr>
            <p:cNvPr id="14" name="7-конечная звезда 13"/>
            <p:cNvSpPr/>
            <p:nvPr/>
          </p:nvSpPr>
          <p:spPr>
            <a:xfrm>
              <a:off x="8072462" y="3286124"/>
              <a:ext cx="914400" cy="914400"/>
            </a:xfrm>
            <a:prstGeom prst="star7">
              <a:avLst/>
            </a:prstGeom>
            <a:solidFill>
              <a:srgbClr val="99CCFF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rgbClr val="002060"/>
                  </a:solidFill>
                </a:rPr>
                <a:t>10</a:t>
              </a:r>
            </a:p>
          </p:txBody>
        </p:sp>
      </p:grpSp>
      <p:grpSp>
        <p:nvGrpSpPr>
          <p:cNvPr id="4" name="Группа 15"/>
          <p:cNvGrpSpPr/>
          <p:nvPr/>
        </p:nvGrpSpPr>
        <p:grpSpPr>
          <a:xfrm>
            <a:off x="142844" y="4714884"/>
            <a:ext cx="8844018" cy="914400"/>
            <a:chOff x="142844" y="3286124"/>
            <a:chExt cx="8844018" cy="914400"/>
          </a:xfrm>
          <a:solidFill>
            <a:srgbClr val="0070C0"/>
          </a:solidFill>
        </p:grpSpPr>
        <p:sp>
          <p:nvSpPr>
            <p:cNvPr id="17" name="7-конечная звезда 16"/>
            <p:cNvSpPr/>
            <p:nvPr/>
          </p:nvSpPr>
          <p:spPr>
            <a:xfrm>
              <a:off x="1928794" y="3286124"/>
              <a:ext cx="914400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200" b="1" dirty="0"/>
            </a:p>
          </p:txBody>
        </p:sp>
        <p:sp>
          <p:nvSpPr>
            <p:cNvPr id="18" name="7-конечная звезда 17"/>
            <p:cNvSpPr/>
            <p:nvPr/>
          </p:nvSpPr>
          <p:spPr>
            <a:xfrm>
              <a:off x="2857488" y="3286124"/>
              <a:ext cx="914400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/>
                <a:t>IV</a:t>
              </a:r>
              <a:endParaRPr lang="ru-RU" sz="2000" b="1" dirty="0"/>
            </a:p>
          </p:txBody>
        </p:sp>
        <p:sp>
          <p:nvSpPr>
            <p:cNvPr id="19" name="7-конечная звезда 18"/>
            <p:cNvSpPr/>
            <p:nvPr/>
          </p:nvSpPr>
          <p:spPr>
            <a:xfrm>
              <a:off x="5500694" y="3286124"/>
              <a:ext cx="914400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/>
                <a:t>VII</a:t>
              </a:r>
              <a:endParaRPr lang="ru-RU" sz="1400" b="1" dirty="0"/>
            </a:p>
          </p:txBody>
        </p:sp>
        <p:sp>
          <p:nvSpPr>
            <p:cNvPr id="20" name="7-конечная звезда 19"/>
            <p:cNvSpPr/>
            <p:nvPr/>
          </p:nvSpPr>
          <p:spPr>
            <a:xfrm>
              <a:off x="3714744" y="3286124"/>
              <a:ext cx="914400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/>
                <a:t>V</a:t>
              </a:r>
              <a:endParaRPr lang="ru-RU" sz="3200" b="1" dirty="0"/>
            </a:p>
          </p:txBody>
        </p:sp>
        <p:sp>
          <p:nvSpPr>
            <p:cNvPr id="21" name="7-конечная звезда 20"/>
            <p:cNvSpPr/>
            <p:nvPr/>
          </p:nvSpPr>
          <p:spPr>
            <a:xfrm>
              <a:off x="1000100" y="3286124"/>
              <a:ext cx="914400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/>
                <a:t>II</a:t>
              </a:r>
              <a:endParaRPr lang="ru-RU" sz="2800" b="1" dirty="0"/>
            </a:p>
          </p:txBody>
        </p:sp>
        <p:sp>
          <p:nvSpPr>
            <p:cNvPr id="22" name="7-конечная звезда 21"/>
            <p:cNvSpPr/>
            <p:nvPr/>
          </p:nvSpPr>
          <p:spPr>
            <a:xfrm>
              <a:off x="142844" y="3286124"/>
              <a:ext cx="857256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/>
                <a:t>I</a:t>
              </a:r>
              <a:endParaRPr lang="ru-RU" sz="2800" b="1" dirty="0"/>
            </a:p>
          </p:txBody>
        </p:sp>
        <p:sp>
          <p:nvSpPr>
            <p:cNvPr id="23" name="7-конечная звезда 22"/>
            <p:cNvSpPr/>
            <p:nvPr/>
          </p:nvSpPr>
          <p:spPr>
            <a:xfrm>
              <a:off x="4643438" y="3286124"/>
              <a:ext cx="914400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200" b="1" dirty="0"/>
            </a:p>
          </p:txBody>
        </p:sp>
        <p:sp>
          <p:nvSpPr>
            <p:cNvPr id="24" name="7-конечная звезда 23"/>
            <p:cNvSpPr/>
            <p:nvPr/>
          </p:nvSpPr>
          <p:spPr>
            <a:xfrm>
              <a:off x="6357950" y="3286124"/>
              <a:ext cx="914400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200" b="1" dirty="0"/>
            </a:p>
          </p:txBody>
        </p:sp>
        <p:sp>
          <p:nvSpPr>
            <p:cNvPr id="25" name="7-конечная звезда 24"/>
            <p:cNvSpPr/>
            <p:nvPr/>
          </p:nvSpPr>
          <p:spPr>
            <a:xfrm>
              <a:off x="7215206" y="3286124"/>
              <a:ext cx="914400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/>
                <a:t>IX</a:t>
              </a:r>
              <a:endParaRPr lang="ru-RU" sz="2000" b="1" dirty="0"/>
            </a:p>
          </p:txBody>
        </p:sp>
        <p:sp>
          <p:nvSpPr>
            <p:cNvPr id="26" name="7-конечная звезда 25"/>
            <p:cNvSpPr/>
            <p:nvPr/>
          </p:nvSpPr>
          <p:spPr>
            <a:xfrm>
              <a:off x="8072462" y="3286124"/>
              <a:ext cx="914400" cy="914400"/>
            </a:xfrm>
            <a:prstGeom prst="star7">
              <a:avLst/>
            </a:prstGeom>
            <a:grpFill/>
            <a:ln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733</TotalTime>
  <Words>566</Words>
  <Application>Microsoft Office PowerPoint</Application>
  <PresentationFormat>Экран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Счёт лет в истории</vt:lpstr>
      <vt:lpstr>Без знания дат нет знания истории</vt:lpstr>
      <vt:lpstr>Измерение времени по годам</vt:lpstr>
      <vt:lpstr>Лента  времени</vt:lpstr>
      <vt:lpstr>Счёт лет в Древнем Египте</vt:lpstr>
      <vt:lpstr>Счёт лет в Древнем Риме</vt:lpstr>
      <vt:lpstr>Слайд 7</vt:lpstr>
      <vt:lpstr>Слайд 8</vt:lpstr>
      <vt:lpstr>Записаны арабские цифры и под ними римские. Но римские цифры записаны не все, пропущенные вам нужно дописать.</vt:lpstr>
      <vt:lpstr>Счёт лет, которым мы пользуемся</vt:lpstr>
      <vt:lpstr>КАКОЕ СОБЫТИЕ  ПРОИЗОШЛО  РАНЬШЕ? </vt:lpstr>
      <vt:lpstr>Сколько лет назад произошло восстание Спартака?</vt:lpstr>
      <vt:lpstr>Домашнее задание</vt:lpstr>
      <vt:lpstr>Интернет-ресурсы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Счёт лет в истории</dc:title>
  <dc:creator>Sony</dc:creator>
  <cp:lastModifiedBy>Пидоря</cp:lastModifiedBy>
  <cp:revision>79</cp:revision>
  <dcterms:created xsi:type="dcterms:W3CDTF">2012-09-27T16:11:16Z</dcterms:created>
  <dcterms:modified xsi:type="dcterms:W3CDTF">2013-09-03T17:26:26Z</dcterms:modified>
</cp:coreProperties>
</file>