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0" r:id="rId4"/>
    <p:sldId id="262" r:id="rId5"/>
    <p:sldId id="282" r:id="rId6"/>
    <p:sldId id="267" r:id="rId7"/>
    <p:sldId id="268" r:id="rId8"/>
    <p:sldId id="269" r:id="rId9"/>
    <p:sldId id="270" r:id="rId10"/>
    <p:sldId id="263" r:id="rId11"/>
    <p:sldId id="276" r:id="rId12"/>
    <p:sldId id="296" r:id="rId13"/>
    <p:sldId id="297" r:id="rId14"/>
    <p:sldId id="298" r:id="rId15"/>
    <p:sldId id="271" r:id="rId16"/>
    <p:sldId id="294" r:id="rId17"/>
    <p:sldId id="295" r:id="rId18"/>
    <p:sldId id="274" r:id="rId19"/>
    <p:sldId id="289" r:id="rId20"/>
    <p:sldId id="290" r:id="rId21"/>
    <p:sldId id="291" r:id="rId22"/>
    <p:sldId id="272" r:id="rId23"/>
    <p:sldId id="284" r:id="rId24"/>
    <p:sldId id="285" r:id="rId25"/>
    <p:sldId id="286" r:id="rId26"/>
    <p:sldId id="275" r:id="rId27"/>
    <p:sldId id="287" r:id="rId28"/>
    <p:sldId id="292" r:id="rId29"/>
    <p:sldId id="293" r:id="rId30"/>
    <p:sldId id="278" r:id="rId31"/>
    <p:sldId id="277" r:id="rId32"/>
    <p:sldId id="283" r:id="rId33"/>
    <p:sldId id="281" r:id="rId34"/>
    <p:sldId id="28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44E54-53FB-4F97-8DF8-513C90F400B4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FF7A8-A86F-4597-8352-297115103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77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32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10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4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80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65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12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6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9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7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6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6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65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A65B-CA0F-401B-B248-688344211D8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5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65F3-B49B-4B4F-9337-DA94EB66FC0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ED16-7D0A-463E-86C0-97A72A557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65F3-B49B-4B4F-9337-DA94EB66FC0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ED16-7D0A-463E-86C0-97A72A557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65F3-B49B-4B4F-9337-DA94EB66FC0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ED16-7D0A-463E-86C0-97A72A557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0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65F3-B49B-4B4F-9337-DA94EB66FC0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ED16-7D0A-463E-86C0-97A72A557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7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65F3-B49B-4B4F-9337-DA94EB66FC0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ED16-7D0A-463E-86C0-97A72A557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3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65F3-B49B-4B4F-9337-DA94EB66FC0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ED16-7D0A-463E-86C0-97A72A557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0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65F3-B49B-4B4F-9337-DA94EB66FC0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ED16-7D0A-463E-86C0-97A72A557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1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65F3-B49B-4B4F-9337-DA94EB66FC0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ED16-7D0A-463E-86C0-97A72A557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0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65F3-B49B-4B4F-9337-DA94EB66FC0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ED16-7D0A-463E-86C0-97A72A557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5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65F3-B49B-4B4F-9337-DA94EB66FC0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ED16-7D0A-463E-86C0-97A72A557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2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65F3-B49B-4B4F-9337-DA94EB66FC0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ED16-7D0A-463E-86C0-97A72A557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7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65F3-B49B-4B4F-9337-DA94EB66FC0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6ED16-7D0A-463E-86C0-97A72A557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7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060848"/>
            <a:ext cx="8928992" cy="4248472"/>
          </a:xfrm>
        </p:spPr>
        <p:txBody>
          <a:bodyPr>
            <a:normAutofit fontScale="85000" lnSpcReduction="10000"/>
          </a:bodyPr>
          <a:lstStyle/>
          <a:p>
            <a:r>
              <a:rPr lang="ru-RU" sz="6000" dirty="0" smtClean="0"/>
              <a:t>«Социально – экономическое развитие при </a:t>
            </a:r>
            <a:r>
              <a:rPr lang="ru-RU" sz="6000" dirty="0" smtClean="0"/>
              <a:t>Александре </a:t>
            </a:r>
            <a:r>
              <a:rPr lang="en-US" sz="6000" dirty="0" smtClean="0"/>
              <a:t>III</a:t>
            </a:r>
            <a:r>
              <a:rPr lang="ru-RU" sz="6000" dirty="0" smtClean="0"/>
              <a:t>»                 </a:t>
            </a:r>
          </a:p>
          <a:p>
            <a:r>
              <a:rPr lang="ru-RU" sz="2200" dirty="0"/>
              <a:t> </a:t>
            </a:r>
            <a:r>
              <a:rPr lang="ru-RU" sz="2200" dirty="0" smtClean="0"/>
              <a:t>                                                                    </a:t>
            </a:r>
          </a:p>
          <a:p>
            <a:pPr algn="r"/>
            <a:r>
              <a:rPr lang="ru-RU" sz="2200" dirty="0" smtClean="0"/>
              <a:t>    «…И нет нигде такого </a:t>
            </a:r>
            <a:r>
              <a:rPr lang="ru-RU" sz="2200" dirty="0" err="1" smtClean="0"/>
              <a:t>безнародья</a:t>
            </a:r>
            <a:endParaRPr lang="ru-RU" sz="2200" dirty="0" smtClean="0"/>
          </a:p>
          <a:p>
            <a:pPr algn="r"/>
            <a:r>
              <a:rPr lang="ru-RU" sz="2200" dirty="0"/>
              <a:t> </a:t>
            </a:r>
            <a:r>
              <a:rPr lang="ru-RU" sz="2200" dirty="0" smtClean="0"/>
              <a:t>                                                                             И власти нету более крутой…»  </a:t>
            </a:r>
          </a:p>
          <a:p>
            <a:pPr algn="r"/>
            <a:r>
              <a:rPr lang="ru-RU" sz="2200" dirty="0"/>
              <a:t> </a:t>
            </a:r>
            <a:r>
              <a:rPr lang="ru-RU" sz="2200" dirty="0" smtClean="0"/>
              <a:t>                                                                                                                 </a:t>
            </a:r>
          </a:p>
          <a:p>
            <a:pPr algn="r"/>
            <a:r>
              <a:rPr lang="ru-RU" sz="2200" dirty="0" smtClean="0"/>
              <a:t>  (М.Волошин)                                 </a:t>
            </a:r>
          </a:p>
          <a:p>
            <a:endParaRPr lang="ru-RU" sz="2200" dirty="0"/>
          </a:p>
          <a:p>
            <a:r>
              <a:rPr lang="ru-RU" sz="2200" dirty="0" smtClean="0"/>
              <a:t>                                              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2551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</a:t>
            </a:r>
            <a:r>
              <a:rPr lang="en-US" dirty="0" smtClean="0"/>
              <a:t>III</a:t>
            </a:r>
            <a:r>
              <a:rPr lang="ru-RU" dirty="0" smtClean="0"/>
              <a:t> - патриот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«Царское это дело»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9687" y="2780928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«Когда русский Царь удит рыбу, Европа может подождать»</a:t>
            </a: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5283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95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Царствование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u="sng" dirty="0" smtClean="0"/>
              <a:t>Шаг назад, застой</a:t>
            </a:r>
          </a:p>
          <a:p>
            <a:pPr marL="0" indent="0">
              <a:buNone/>
            </a:pPr>
            <a:r>
              <a:rPr lang="ru-RU" sz="3200" dirty="0" smtClean="0"/>
              <a:t>«Целых 13 лет Александр </a:t>
            </a:r>
            <a:r>
              <a:rPr lang="en-US" sz="3200" dirty="0" smtClean="0"/>
              <a:t>III</a:t>
            </a:r>
            <a:r>
              <a:rPr lang="ru-RU" sz="3200" dirty="0" smtClean="0"/>
              <a:t> сеял ветер. Его наследнику предстоит сделать все, чтобы не разразилась буря»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(ВИДИО)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3766" y="1628800"/>
            <a:ext cx="468052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u="sng" dirty="0" smtClean="0"/>
              <a:t>Упорядочение реформ, шаг вперед </a:t>
            </a:r>
          </a:p>
          <a:p>
            <a:pPr marL="0" indent="0">
              <a:buNone/>
            </a:pPr>
            <a:r>
              <a:rPr lang="ru-RU" sz="3600" dirty="0" smtClean="0"/>
              <a:t>«</a:t>
            </a:r>
            <a:r>
              <a:rPr lang="ru-RU" sz="3200" dirty="0" smtClean="0"/>
              <a:t>Политика Александра </a:t>
            </a:r>
            <a:r>
              <a:rPr lang="en-US" sz="3200" dirty="0" smtClean="0"/>
              <a:t>III</a:t>
            </a:r>
            <a:r>
              <a:rPr lang="ru-RU" sz="3200" dirty="0" smtClean="0"/>
              <a:t> направлена на стабилизацию общества, укрепление Российского государства»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072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57606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5. Национальная и религиозная политика.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074650" y="481900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539552" y="764704"/>
            <a:ext cx="8136904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4390" y="875788"/>
            <a:ext cx="7691046" cy="536988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Главная задача национальной и религиозной политики: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7484" y="1648338"/>
            <a:ext cx="8136904" cy="10471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322" y="1759422"/>
            <a:ext cx="7691046" cy="864096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t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8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Сохранение единства государства.</a:t>
            </a:r>
            <a:endParaRPr lang="ru-RU" sz="2800" b="1" i="1" u="sng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46" y="3068960"/>
            <a:ext cx="430386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148064" y="3068960"/>
            <a:ext cx="3536324" cy="1368152"/>
          </a:xfrm>
          <a:prstGeom prst="round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Особую суровость обер-прокурор Синода проявлял к сектантам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58978" y="4689140"/>
            <a:ext cx="3536324" cy="1368152"/>
          </a:xfrm>
          <a:prstGeom prst="round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Преследованиям подвергались буддисты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76671"/>
            <a:ext cx="2088231" cy="155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652120" y="483691"/>
            <a:ext cx="2910473" cy="1613161"/>
          </a:xfrm>
          <a:prstGeom prst="round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Суровым было отношение к приверженцам иудаизма.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7525" y="2203947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1882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3296" y="2210092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42867" y="2188942"/>
            <a:ext cx="4989513" cy="663994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Евреям было запрещено селиться вне городов.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19813" y="2203947"/>
            <a:ext cx="5256584" cy="6489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3007" y="2991909"/>
            <a:ext cx="5256584" cy="11571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7023" y="3119459"/>
            <a:ext cx="4968552" cy="1029621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Им было запрещено приобретать имущество в сельской местности.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2261" y="4205378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1894" y="4205378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1891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10084" y="4207813"/>
            <a:ext cx="5256584" cy="11571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54100" y="4271587"/>
            <a:ext cx="4968552" cy="1029621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Был издан указ о выселении евреев, незаконно проживавших в Москве и Московской губернии.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6879" y="5362549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6512" y="5362549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1887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94702" y="5364984"/>
            <a:ext cx="5174889" cy="9443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38718" y="5428759"/>
            <a:ext cx="4968552" cy="880562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Установлена процентная норма студентов – евреев.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813" y="483691"/>
            <a:ext cx="2280567" cy="155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87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71540" y="666988"/>
            <a:ext cx="2172267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Полякам-католикам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7312" y="431400"/>
            <a:ext cx="2116496" cy="12694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6883" y="410250"/>
            <a:ext cx="4989513" cy="129055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Был закрыт доступ к государственным должностям в Царстве Польском и Западном крае.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63829" y="425256"/>
            <a:ext cx="5256584" cy="12755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5497" y="4797152"/>
            <a:ext cx="8004916" cy="1296144"/>
          </a:xfrm>
          <a:prstGeom prst="round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В неприкосновенности остались мусульманская религия и мусульманские суды.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312" y="1916832"/>
            <a:ext cx="4084450" cy="265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916831"/>
            <a:ext cx="3732417" cy="265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0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473"/>
            <a:ext cx="7772400" cy="1470025"/>
          </a:xfrm>
        </p:spPr>
        <p:txBody>
          <a:bodyPr/>
          <a:lstStyle/>
          <a:p>
            <a:r>
              <a:rPr lang="ru-RU" dirty="0" smtClean="0"/>
              <a:t>Шаг назад, застой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424936" cy="504056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/>
              <a:t>29.04.1881г. – Манифест «О незыблемости самодержавия»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14.08.1881г. – «Положение о мерах по охранению государственного порядка и общественного спокойствия».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1889г. – введение института земских начальников.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1890г. – «Положение о губернских и уездных земских учреждениях».</a:t>
            </a:r>
          </a:p>
          <a:p>
            <a:pPr algn="l"/>
            <a:endParaRPr lang="ru-RU" dirty="0" smtClean="0"/>
          </a:p>
          <a:p>
            <a:pPr marL="514350" indent="-51435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692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57606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4. Укрепление положения дворянства.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9547" y="868727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1885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5318" y="874872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4889" y="853722"/>
            <a:ext cx="4989513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Открытие дворянского банка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41835" y="868727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8" idx="2"/>
          </p:cNvCxnSpPr>
          <p:nvPr/>
        </p:nvCxnSpPr>
        <p:spPr>
          <a:xfrm>
            <a:off x="6070127" y="1666960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535029" y="1949764"/>
            <a:ext cx="5256584" cy="10471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29867" y="2060848"/>
            <a:ext cx="4968552" cy="864096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Предоставление льготных кредитов для поддержания помещичьих хозяйств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6292" y="3428082"/>
            <a:ext cx="2374934" cy="8580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1889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5315" y="3434227"/>
            <a:ext cx="1929634" cy="8580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61216" y="3413077"/>
            <a:ext cx="5180609" cy="858095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Закон о земских участковых начальниках.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68023" y="3428083"/>
            <a:ext cx="5417819" cy="8647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057550" y="4292835"/>
            <a:ext cx="0" cy="21536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361217" y="4509120"/>
            <a:ext cx="5417819" cy="1800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64890" y="4620204"/>
            <a:ext cx="5120952" cy="1473092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Он отменял должности и местные учреждения, основанные на бессословных и выборных началах: мировых посредников, мировые суды.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8087" y="4508203"/>
            <a:ext cx="2449738" cy="1768826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Было создано 2200  земских участков во главе с земскими начальниками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4893" y="4509120"/>
            <a:ext cx="2696333" cy="17895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954579" y="4271172"/>
            <a:ext cx="373293" cy="3069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062" y="1818876"/>
            <a:ext cx="1965887" cy="147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2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2336" y="564773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1890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8107" y="570918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27678" y="549768"/>
            <a:ext cx="4989513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Издано «Положение о губернских и уездных земских учреждениях»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4624" y="564773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6" idx="2"/>
          </p:cNvCxnSpPr>
          <p:nvPr/>
        </p:nvCxnSpPr>
        <p:spPr>
          <a:xfrm>
            <a:off x="5832916" y="1363006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297818" y="1645810"/>
            <a:ext cx="5256584" cy="10471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92656" y="1756894"/>
            <a:ext cx="4968552" cy="864096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Земское самоуправление стало низовой ячейкой государственной власти.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42" y="2996035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1892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7313" y="3002180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86884" y="2981030"/>
            <a:ext cx="4989513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Новое городовое положение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63830" y="2996035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13" idx="2"/>
          </p:cNvCxnSpPr>
          <p:nvPr/>
        </p:nvCxnSpPr>
        <p:spPr>
          <a:xfrm>
            <a:off x="5892122" y="3794268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357024" y="4077072"/>
            <a:ext cx="5256584" cy="15841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51862" y="4188156"/>
            <a:ext cx="4968552" cy="1329076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Повышался избирательный ценз, закреплялась практика вмешательства властей в дела самоуправления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17" y="1493129"/>
            <a:ext cx="22860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34" y="4106475"/>
            <a:ext cx="2729659" cy="177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6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dirty="0" smtClean="0"/>
              <a:t>Шаг назад, застой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272808" cy="4032448"/>
          </a:xfrm>
        </p:spPr>
        <p:txBody>
          <a:bodyPr/>
          <a:lstStyle/>
          <a:p>
            <a:pPr algn="l"/>
            <a:r>
              <a:rPr lang="ru-RU" dirty="0" smtClean="0"/>
              <a:t>5. 1882г. – «временные правила» о печати.</a:t>
            </a:r>
          </a:p>
          <a:p>
            <a:pPr algn="l"/>
            <a:r>
              <a:rPr lang="ru-RU" dirty="0"/>
              <a:t>6</a:t>
            </a:r>
            <a:r>
              <a:rPr lang="ru-RU" dirty="0" smtClean="0"/>
              <a:t>. 1884г. – новый Университетский Устав.</a:t>
            </a:r>
          </a:p>
          <a:p>
            <a:pPr algn="l"/>
            <a:r>
              <a:rPr lang="ru-RU" dirty="0"/>
              <a:t>7</a:t>
            </a:r>
            <a:r>
              <a:rPr lang="ru-RU" dirty="0" smtClean="0"/>
              <a:t>. 1887г. – «Циркуляр о кухаркиных детях».</a:t>
            </a:r>
          </a:p>
          <a:p>
            <a:pPr algn="l"/>
            <a:r>
              <a:rPr lang="ru-RU" dirty="0"/>
              <a:t>8</a:t>
            </a:r>
            <a:r>
              <a:rPr lang="ru-RU" dirty="0" smtClean="0"/>
              <a:t>. 1892г. – новое </a:t>
            </a:r>
            <a:r>
              <a:rPr lang="ru-RU" dirty="0" err="1" smtClean="0"/>
              <a:t>городовое</a:t>
            </a:r>
            <a:r>
              <a:rPr lang="ru-RU" dirty="0" smtClean="0"/>
              <a:t> положение. 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7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81820" y="928513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1882 г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8044" y="900227"/>
            <a:ext cx="5200675" cy="887587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"Временные </a:t>
            </a: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правила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 печати</a:t>
            </a: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"</a:t>
            </a:r>
            <a:endParaRPr lang="ru-RU" sz="24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075" y="2420888"/>
            <a:ext cx="4392488" cy="32653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i="1" dirty="0" smtClean="0">
                <a:solidFill>
                  <a:srgbClr val="7030A0"/>
                </a:solidFill>
                <a:latin typeface="Bookman Old Style" pitchFamily="18" charset="0"/>
              </a:rPr>
              <a:t>Было закрыто 9 изданий.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i="1" dirty="0" smtClean="0">
                <a:solidFill>
                  <a:srgbClr val="7030A0"/>
                </a:solidFill>
                <a:latin typeface="Bookman Old Style" pitchFamily="18" charset="0"/>
              </a:rPr>
              <a:t>«Голос» А.А. Краевского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i="1" dirty="0" smtClean="0">
                <a:solidFill>
                  <a:srgbClr val="7030A0"/>
                </a:solidFill>
                <a:latin typeface="Bookman Old Style" pitchFamily="18" charset="0"/>
              </a:rPr>
              <a:t>«Отечественные записки М.Е. Салтыкова-Щедрина</a:t>
            </a:r>
            <a:endParaRPr lang="ru-RU" sz="24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8640"/>
            <a:ext cx="8856984" cy="57606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2. Политика 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 области просвещения и печати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371532"/>
            <a:ext cx="28575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19563" y="5686232"/>
            <a:ext cx="3779155" cy="76710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400" i="1" dirty="0">
                <a:latin typeface="Bookman Old Style" pitchFamily="18" charset="0"/>
              </a:rPr>
              <a:t>А. А. Краевский, гравированный портрет В. Ф. </a:t>
            </a:r>
            <a:r>
              <a:rPr lang="ru-RU" sz="1400" i="1" dirty="0" err="1" smtClean="0">
                <a:latin typeface="Bookman Old Style" pitchFamily="18" charset="0"/>
              </a:rPr>
              <a:t>Тимма</a:t>
            </a:r>
            <a:r>
              <a:rPr lang="ru-RU" sz="1400" i="1" dirty="0" smtClean="0">
                <a:latin typeface="Bookman Old Style" pitchFamily="18" charset="0"/>
              </a:rPr>
              <a:t> из</a:t>
            </a:r>
            <a:r>
              <a:rPr lang="ru-RU" sz="1400" i="1" dirty="0">
                <a:latin typeface="Bookman Old Style" pitchFamily="18" charset="0"/>
              </a:rPr>
              <a:t> «Русского художественного листка»</a:t>
            </a:r>
          </a:p>
        </p:txBody>
      </p:sp>
    </p:spTree>
    <p:extLst>
      <p:ext uri="{BB962C8B-B14F-4D97-AF65-F5344CB8AC3E}">
        <p14:creationId xmlns:p14="http://schemas.microsoft.com/office/powerpoint/2010/main" val="187929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r>
              <a:rPr lang="ru-RU" dirty="0" smtClean="0"/>
              <a:t>Задание на урок: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7776864" cy="3528392"/>
          </a:xfrm>
        </p:spPr>
        <p:txBody>
          <a:bodyPr/>
          <a:lstStyle/>
          <a:p>
            <a:pPr algn="l"/>
            <a:r>
              <a:rPr lang="ru-RU" sz="3600" dirty="0" smtClean="0"/>
              <a:t>Выявить, действительно ли внутренняя политика Александра</a:t>
            </a:r>
            <a:r>
              <a:rPr lang="en-US" sz="3600" dirty="0" smtClean="0"/>
              <a:t> III </a:t>
            </a:r>
            <a:r>
              <a:rPr lang="ru-RU" sz="3600" dirty="0" smtClean="0"/>
              <a:t>– это контрреформы, т.е. период ликвидации реформ предыдущего царствования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11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90787" y="621923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1884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7011" y="593637"/>
            <a:ext cx="5200675" cy="887587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4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«Новый университетский устав"</a:t>
            </a:r>
            <a:endParaRPr lang="ru-RU" sz="24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685" y="1970282"/>
            <a:ext cx="3168427" cy="12631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400" i="1" dirty="0" smtClean="0">
                <a:solidFill>
                  <a:srgbClr val="7030A0"/>
                </a:solidFill>
                <a:latin typeface="Bookman Old Style" pitchFamily="18" charset="0"/>
              </a:rPr>
              <a:t>Ликвидирована автономия университетов.</a:t>
            </a:r>
            <a:endParaRPr lang="ru-RU" sz="24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02398" y="3909565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1887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8043" y="4041835"/>
            <a:ext cx="5200675" cy="887587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4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Циркуляр «О кухаркиных детях"</a:t>
            </a:r>
            <a:endParaRPr lang="ru-RU" sz="24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229201"/>
            <a:ext cx="8159167" cy="11521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i="1" dirty="0" smtClean="0">
                <a:solidFill>
                  <a:srgbClr val="7030A0"/>
                </a:solidFill>
                <a:latin typeface="Bookman Old Style" pitchFamily="18" charset="0"/>
              </a:rPr>
              <a:t>о </a:t>
            </a:r>
            <a:r>
              <a:rPr lang="ru-RU" sz="2200" i="1" dirty="0">
                <a:solidFill>
                  <a:srgbClr val="7030A0"/>
                </a:solidFill>
                <a:latin typeface="Bookman Old Style" pitchFamily="18" charset="0"/>
              </a:rPr>
              <a:t>запрещении принимать в гимназии "детей кучеров, лакеев, прачек, мелких лавочников и тому подобных людей". 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991" y="1504577"/>
            <a:ext cx="3731451" cy="219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9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9" grpId="0" animBg="1"/>
      <p:bldP spid="10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72296" y="966224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1884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0418" y="548680"/>
            <a:ext cx="5541530" cy="227550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Впервые в России была произведена «чистка» библиотек. </a:t>
            </a:r>
          </a:p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133 названия книг, журналов были изъяты из библиотек как «недопустимые к обращению».</a:t>
            </a:r>
            <a:endParaRPr lang="ru-RU" sz="22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72296" y="3038378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1886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0418" y="2547465"/>
            <a:ext cx="5541530" cy="227550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По настоянию Победоносцева были закрыты Высшие женские курсы.</a:t>
            </a:r>
            <a:endParaRPr lang="ru-RU" sz="22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3083" y="3046953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296" y="4435190"/>
            <a:ext cx="2907425" cy="192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866" y="4429741"/>
            <a:ext cx="3410633" cy="192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59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Упорядочение реформ,</a:t>
            </a:r>
            <a:br>
              <a:rPr lang="ru-RU" sz="4000" dirty="0" smtClean="0"/>
            </a:br>
            <a:r>
              <a:rPr lang="ru-RU" sz="4000" dirty="0" smtClean="0"/>
              <a:t> шаг вперед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048" y="1844824"/>
            <a:ext cx="8568952" cy="4320480"/>
          </a:xfrm>
        </p:spPr>
        <p:txBody>
          <a:bodyPr/>
          <a:lstStyle/>
          <a:p>
            <a:r>
              <a:rPr lang="ru-RU" dirty="0" smtClean="0"/>
              <a:t>Крестьянский вопрос: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1881г. – перевод всех бывших помещичьих крестьян на обязательный выкуп.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Понижение выкупных платежей на 16 %.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Постепенная отмена подушной подати.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Организация переселений малоземельных крестьян за Урал.</a:t>
            </a:r>
          </a:p>
          <a:p>
            <a:pPr marL="514350" indent="-514350" algn="l">
              <a:buAutoNum type="arabicPeriod"/>
            </a:pPr>
            <a:r>
              <a:rPr lang="ru-RU" sz="2800" dirty="0" smtClean="0"/>
              <a:t>1882г. – учреждение Крестьянского банка.</a:t>
            </a:r>
          </a:p>
          <a:p>
            <a:pPr marL="514350" indent="-514350" algn="l">
              <a:buAutoNum type="arabicPeriod"/>
            </a:pPr>
            <a:endParaRPr lang="ru-RU" dirty="0" smtClean="0"/>
          </a:p>
          <a:p>
            <a:pPr marL="514350" indent="-51435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718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838" y="241320"/>
            <a:ext cx="8640960" cy="648072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1. Попытки решения крестьянского вопроса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1124744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1881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1347" y="1130889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1109739"/>
            <a:ext cx="5400600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Принят закон об обязательном выкупе крестьянами своих наделов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124744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10" idx="2"/>
          </p:cNvCxnSpPr>
          <p:nvPr/>
        </p:nvCxnSpPr>
        <p:spPr>
          <a:xfrm>
            <a:off x="5976156" y="1922977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441058" y="2205781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2348881"/>
            <a:ext cx="4968552" cy="504056"/>
          </a:xfrm>
          <a:prstGeom prst="rect">
            <a:avLst/>
          </a:prstGeom>
          <a:pattFill prst="pct5">
            <a:fgClr>
              <a:srgbClr val="00B05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Прекращено временнообязанное состояние крестьян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422855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1881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1347" y="3429000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1819" y="3406843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1919" y="3501008"/>
            <a:ext cx="4608513" cy="576064"/>
          </a:xfrm>
          <a:prstGeom prst="rect">
            <a:avLst/>
          </a:prstGeom>
          <a:pattFill prst="pct5">
            <a:fgClr>
              <a:srgbClr val="00206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Снижение выкупных платежей на 1 рубль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99" y="4581128"/>
            <a:ext cx="258641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762" y="4599742"/>
            <a:ext cx="266808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357" y="4599742"/>
            <a:ext cx="215809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4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728700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1882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1347" y="734845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00264" y="713695"/>
            <a:ext cx="4960168" cy="792088"/>
          </a:xfrm>
          <a:prstGeom prst="rect">
            <a:avLst/>
          </a:prstGeom>
          <a:gradFill>
            <a:gsLst>
              <a:gs pos="0">
                <a:srgbClr val="FBEAC7">
                  <a:alpha val="22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Приняты меры для смягчения малоземелья крестьян.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728700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6" idx="2"/>
          </p:cNvCxnSpPr>
          <p:nvPr/>
        </p:nvCxnSpPr>
        <p:spPr>
          <a:xfrm>
            <a:off x="5976156" y="1526933"/>
            <a:ext cx="0" cy="41097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635896" y="1912326"/>
            <a:ext cx="4976936" cy="79208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Учрежден Крестьянский банк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264" y="1927331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221088"/>
            <a:ext cx="1512168" cy="21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35896" y="3197971"/>
            <a:ext cx="4976936" cy="79208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Была облегчена аренда государственных земель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00264" y="3212976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endCxn id="18" idx="0"/>
          </p:cNvCxnSpPr>
          <p:nvPr/>
        </p:nvCxnSpPr>
        <p:spPr>
          <a:xfrm>
            <a:off x="6115619" y="2725564"/>
            <a:ext cx="12937" cy="4874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1554485" cy="19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195615" y="6132471"/>
            <a:ext cx="2448272" cy="43303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400" i="1" dirty="0" smtClean="0">
                <a:latin typeface="Bookman Old Style" pitchFamily="18" charset="0"/>
              </a:rPr>
              <a:t>Бунге Н.Х. министр финансов</a:t>
            </a:r>
            <a:endParaRPr lang="ru-RU" sz="1400" i="1" dirty="0">
              <a:latin typeface="Bookman Old Style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38" y="2083445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991" y="4433431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0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12" grpId="0" animBg="1"/>
      <p:bldP spid="13" grpId="0" animBg="1"/>
      <p:bldP spid="17" grpId="0" animBg="1"/>
      <p:bldP spid="18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476672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1889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7331" y="482817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461667"/>
            <a:ext cx="4824536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Принят закон </a:t>
            </a: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о переселенческой политике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476672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976156" y="1274905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763688" y="1556792"/>
            <a:ext cx="6696744" cy="11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56418" y="1568248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5536" y="1835130"/>
            <a:ext cx="2520280" cy="1449854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Разрешение на переселение давало только МВД</a:t>
            </a:r>
            <a:endParaRPr lang="ru-RU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1850135"/>
            <a:ext cx="2520280" cy="14348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303388" y="1573661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059832" y="1856656"/>
            <a:ext cx="2844316" cy="1449854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Переселенцы освобождались на 3 года от податей и воинской повинности</a:t>
            </a:r>
            <a:endParaRPr lang="ru-RU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59832" y="1856102"/>
            <a:ext cx="2916324" cy="14348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495872" y="1553243"/>
            <a:ext cx="0" cy="28188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026978" y="1835129"/>
            <a:ext cx="2628292" cy="1455821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solidFill>
                  <a:schemeClr val="tx1"/>
                </a:solidFill>
                <a:latin typeface="Bookman Old Style" pitchFamily="18" charset="0"/>
              </a:rPr>
              <a:t>Переселенцам предоставлялись небольшие денежные пособия</a:t>
            </a:r>
            <a:endParaRPr lang="ru-RU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34990" y="1835130"/>
            <a:ext cx="2520280" cy="14348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73478"/>
            <a:ext cx="3600935" cy="298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60" y="3473479"/>
            <a:ext cx="4407110" cy="298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6" grpId="0" animBg="1"/>
      <p:bldP spid="1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" y="692696"/>
            <a:ext cx="79845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592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1274905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1893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9339" y="1281050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259900"/>
            <a:ext cx="4824536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Принят закон </a:t>
            </a: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ограничивающий выход крестьян из общины.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1274905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04664"/>
            <a:ext cx="6624736" cy="64807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2800" i="1" u="sng" dirty="0" smtClean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Проводилась политика, направленная на сохранение и укрепление общины</a:t>
            </a:r>
            <a:endParaRPr lang="ru-RU" sz="2800" i="1" u="sng" dirty="0"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3898" y="2744924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1893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2249" y="2744924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34218" y="2477890"/>
            <a:ext cx="4824536" cy="1167133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Принят закон </a:t>
            </a: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ограничивающий  права общины на переделы земли и закрепляющий наделы за крестьянами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6186" y="2492896"/>
            <a:ext cx="5256584" cy="1296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0618" y="5593071"/>
            <a:ext cx="230425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1893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6389" y="5599216"/>
            <a:ext cx="1872208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00938" y="5578066"/>
            <a:ext cx="4824536" cy="792088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000" i="1" dirty="0">
                <a:solidFill>
                  <a:schemeClr val="tx1"/>
                </a:solidFill>
                <a:latin typeface="Bookman Old Style" pitchFamily="18" charset="0"/>
              </a:rPr>
              <a:t>Принят </a:t>
            </a: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>закон, запрещавший продавать общинные земли.</a:t>
            </a:r>
            <a:endParaRPr lang="ru-RU" sz="2000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12906" y="5593071"/>
            <a:ext cx="5256584" cy="7982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67" y="4024005"/>
            <a:ext cx="1877502" cy="13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186" y="4011545"/>
            <a:ext cx="2287558" cy="143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487" y="4011546"/>
            <a:ext cx="2162267" cy="143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8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4" grpId="0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188640"/>
            <a:ext cx="8856984" cy="57606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3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. Начало рабочего законодательства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99592" y="1427152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1882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9991" y="764704"/>
            <a:ext cx="5200675" cy="227550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Издан закон</a:t>
            </a:r>
            <a:r>
              <a:rPr lang="ru-RU" sz="2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:</a:t>
            </a:r>
          </a:p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запрещавший труд детей до 12-летнего возраста, </a:t>
            </a:r>
          </a:p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</a:t>
            </a: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граничивавший рабочий день детей от 12 до 15 лет 8 часами</a:t>
            </a:r>
            <a:endParaRPr lang="ru-RU" sz="22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9473" y="3854088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1885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3191640"/>
            <a:ext cx="5200675" cy="227550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Издан закон</a:t>
            </a:r>
            <a:r>
              <a:rPr lang="ru-RU" sz="2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:</a:t>
            </a:r>
          </a:p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запрещавший ночной труд несовершеннолетних и женщин</a:t>
            </a:r>
            <a:endParaRPr lang="ru-RU" sz="22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1899009" cy="126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5157192"/>
            <a:ext cx="1656184" cy="128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73" y="5157192"/>
            <a:ext cx="1872207" cy="124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0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43608" y="476672"/>
            <a:ext cx="2016224" cy="1152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1886 </a:t>
            </a:r>
            <a:r>
              <a:rPr lang="ru-RU" sz="3600" b="1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2561" y="188640"/>
            <a:ext cx="4677986" cy="6143224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rgbClr val="D34817"/>
              </a:buClr>
              <a:buSzPct val="80000"/>
            </a:pPr>
            <a:r>
              <a:rPr lang="ru-RU" sz="2200" b="1" i="1" u="sng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Изданы законы</a:t>
            </a:r>
            <a:r>
              <a:rPr lang="ru-RU" sz="2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:</a:t>
            </a:r>
          </a:p>
          <a:p>
            <a:pPr marL="711200" indent="-457200" algn="ctr">
              <a:spcBef>
                <a:spcPts val="250"/>
              </a:spcBef>
              <a:buClr>
                <a:srgbClr val="D34817"/>
              </a:buClr>
              <a:buSzPct val="80000"/>
              <a:buFont typeface="+mj-lt"/>
              <a:buAutoNum type="arabicPeriod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О взаимоотношениях предпринимателей с рабочими</a:t>
            </a:r>
          </a:p>
          <a:p>
            <a:pPr marL="711200" indent="-457200" algn="ctr">
              <a:spcBef>
                <a:spcPts val="250"/>
              </a:spcBef>
              <a:buClr>
                <a:srgbClr val="D34817"/>
              </a:buClr>
              <a:buSzPct val="80000"/>
              <a:buFont typeface="+mj-lt"/>
              <a:buAutoNum type="arabicPeriod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Об ограничении штрафов</a:t>
            </a:r>
          </a:p>
          <a:p>
            <a:pPr marL="711200" indent="-457200" algn="ctr">
              <a:spcBef>
                <a:spcPts val="250"/>
              </a:spcBef>
              <a:buClr>
                <a:srgbClr val="D34817"/>
              </a:buClr>
              <a:buSzPct val="80000"/>
              <a:buFont typeface="+mj-lt"/>
              <a:buAutoNum type="arabicPeriod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 запрете на оплату труда бартером</a:t>
            </a:r>
          </a:p>
          <a:p>
            <a:pPr marL="711200" indent="-457200" algn="ctr">
              <a:spcBef>
                <a:spcPts val="250"/>
              </a:spcBef>
              <a:buClr>
                <a:srgbClr val="D34817"/>
              </a:buClr>
              <a:buSzPct val="80000"/>
              <a:buFont typeface="+mj-lt"/>
              <a:buAutoNum type="arabicPeriod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 введении расчетных книжек</a:t>
            </a:r>
          </a:p>
          <a:p>
            <a:pPr marL="711200" indent="-457200" algn="ctr">
              <a:spcBef>
                <a:spcPts val="250"/>
              </a:spcBef>
              <a:buClr>
                <a:srgbClr val="D34817"/>
              </a:buClr>
              <a:buSzPct val="80000"/>
              <a:buFont typeface="+mj-lt"/>
              <a:buAutoNum type="arabicPeriod"/>
            </a:pPr>
            <a:r>
              <a:rPr lang="ru-RU" sz="2200" b="1" i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Об ответственности рабочих за участие в стачках</a:t>
            </a:r>
            <a:endParaRPr lang="ru-RU" sz="2200" b="1" i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61" y="4398289"/>
            <a:ext cx="34290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53" y="1772816"/>
            <a:ext cx="3416807" cy="246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5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7344816" cy="3672408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/>
              <a:t>«Миротворец», который не принес настоящего мира.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Контрреформы или ограничение реформ?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Оценка личности и деятельности Александра </a:t>
            </a:r>
            <a:r>
              <a:rPr lang="en-US" dirty="0" smtClean="0"/>
              <a:t>III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564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Отношение консервативной партии к эпохе «контрреформ» Александра </a:t>
            </a:r>
            <a:r>
              <a:rPr lang="en-US" sz="2800" dirty="0" smtClean="0"/>
              <a:t>III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/>
              <a:t>Эпоха «контрреформ»</a:t>
            </a:r>
            <a:endParaRPr lang="ru-RU" sz="2800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492896"/>
            <a:ext cx="4256212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«островок» стабильности среди моря анархии и революционного террора, разбушевавшегося во время правления Александра </a:t>
            </a:r>
            <a:r>
              <a:rPr lang="en-US" sz="2800" dirty="0" smtClean="0"/>
              <a:t>II</a:t>
            </a:r>
            <a:r>
              <a:rPr lang="ru-RU" sz="2800" dirty="0" smtClean="0"/>
              <a:t> и Николая </a:t>
            </a:r>
            <a:r>
              <a:rPr lang="en-US" sz="2800" dirty="0" smtClean="0"/>
              <a:t>II (</a:t>
            </a:r>
            <a:r>
              <a:rPr lang="ru-RU" sz="2800" dirty="0" smtClean="0"/>
              <a:t>неумелые реформаторы)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/>
              <a:t>Самодержец</a:t>
            </a:r>
            <a:endParaRPr lang="ru-RU" sz="2800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20072" y="2492896"/>
            <a:ext cx="4041775" cy="3951288"/>
          </a:xfrm>
        </p:spPr>
        <p:txBody>
          <a:bodyPr>
            <a:normAutofit/>
          </a:bodyPr>
          <a:lstStyle/>
          <a:p>
            <a:r>
              <a:rPr lang="ru-RU" sz="2800" dirty="0"/>
              <a:t>м</a:t>
            </a:r>
            <a:r>
              <a:rPr lang="ru-RU" sz="2800" dirty="0" smtClean="0"/>
              <a:t>иротворец;</a:t>
            </a:r>
          </a:p>
          <a:p>
            <a:r>
              <a:rPr lang="ru-RU" sz="2800" dirty="0"/>
              <a:t>м</a:t>
            </a:r>
            <a:r>
              <a:rPr lang="ru-RU" sz="2800" dirty="0" smtClean="0"/>
              <a:t>удрый и проницательный правитель;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рекрасный семьянин, заботящийся о своих подданных;</a:t>
            </a:r>
          </a:p>
          <a:p>
            <a:r>
              <a:rPr lang="ru-RU" sz="2800" dirty="0" smtClean="0"/>
              <a:t>патриот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20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Отношение</a:t>
            </a:r>
            <a:r>
              <a:rPr lang="en-US" sz="3200" dirty="0"/>
              <a:t> </a:t>
            </a:r>
            <a:r>
              <a:rPr lang="ru-RU" sz="3200" dirty="0" smtClean="0"/>
              <a:t>сторонников либеральной и социалистической идеологии к эпохе «контрреформ» Александра </a:t>
            </a:r>
            <a:r>
              <a:rPr lang="en-US" sz="3200" dirty="0" smtClean="0"/>
              <a:t>III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/>
              <a:t>Эпоха «контрреформ»</a:t>
            </a:r>
            <a:endParaRPr lang="ru-RU" sz="2800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4040188" cy="3951288"/>
          </a:xfrm>
        </p:spPr>
        <p:txBody>
          <a:bodyPr>
            <a:normAutofit/>
          </a:bodyPr>
          <a:lstStyle/>
          <a:p>
            <a:r>
              <a:rPr lang="ru-RU" sz="2800" dirty="0"/>
              <a:t>э</a:t>
            </a:r>
            <a:r>
              <a:rPr lang="ru-RU" sz="2800" dirty="0" smtClean="0"/>
              <a:t>поха «сна разума»;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ремя мракобесия и реакции;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ремя, потерянное для поступательного развития освободительного движения в России</a:t>
            </a:r>
          </a:p>
          <a:p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/>
              <a:t>Самодержец</a:t>
            </a:r>
            <a:endParaRPr lang="ru-RU" sz="2800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64088" y="2348880"/>
            <a:ext cx="4041775" cy="3951288"/>
          </a:xfrm>
        </p:spPr>
        <p:txBody>
          <a:bodyPr>
            <a:normAutofit/>
          </a:bodyPr>
          <a:lstStyle/>
          <a:p>
            <a:r>
              <a:rPr lang="ru-RU" sz="2800" dirty="0"/>
              <a:t>р</a:t>
            </a:r>
            <a:r>
              <a:rPr lang="ru-RU" sz="2800" dirty="0" smtClean="0"/>
              <a:t>етроград;</a:t>
            </a:r>
          </a:p>
          <a:p>
            <a:r>
              <a:rPr lang="ru-RU" sz="2800" dirty="0"/>
              <a:t>т</a:t>
            </a:r>
            <a:r>
              <a:rPr lang="ru-RU" sz="2800" dirty="0" smtClean="0"/>
              <a:t>упой и мрачный деспот;</a:t>
            </a:r>
          </a:p>
          <a:p>
            <a:r>
              <a:rPr lang="ru-RU" sz="2800" dirty="0" smtClean="0"/>
              <a:t> самодур;</a:t>
            </a:r>
          </a:p>
          <a:p>
            <a:r>
              <a:rPr lang="ru-RU" sz="2800" dirty="0"/>
              <a:t>а</a:t>
            </a:r>
            <a:r>
              <a:rPr lang="ru-RU" sz="2800" dirty="0" smtClean="0"/>
              <a:t>лкоголик;</a:t>
            </a:r>
          </a:p>
          <a:p>
            <a:r>
              <a:rPr lang="ru-RU" sz="2800" dirty="0"/>
              <a:t>д</a:t>
            </a:r>
            <a:r>
              <a:rPr lang="ru-RU" sz="2800" dirty="0" smtClean="0"/>
              <a:t>ушитель свободы;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реграда на пути прогресса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9660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18" y="548680"/>
            <a:ext cx="218032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373" y="3393212"/>
            <a:ext cx="2548611" cy="1008112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i="1" dirty="0" smtClean="0">
                <a:latin typeface="Bookman Old Style" pitchFamily="18" charset="0"/>
              </a:rPr>
              <a:t>Игнатьев Николай Павлович,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i="1" dirty="0">
                <a:latin typeface="Bookman Old Style" pitchFamily="18" charset="0"/>
              </a:rPr>
              <a:t>м</a:t>
            </a:r>
            <a:r>
              <a:rPr lang="ru-RU" sz="1600" i="1" dirty="0" smtClean="0">
                <a:latin typeface="Bookman Old Style" pitchFamily="18" charset="0"/>
              </a:rPr>
              <a:t>инистр внутренних дел</a:t>
            </a:r>
            <a:endParaRPr lang="ru-RU" sz="1600" i="1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179" y="548680"/>
            <a:ext cx="2323548" cy="283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4966" y="3510224"/>
            <a:ext cx="2523584" cy="774087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i="1" dirty="0" smtClean="0">
                <a:latin typeface="Bookman Old Style" pitchFamily="18" charset="0"/>
              </a:rPr>
              <a:t>Бунге Николай Христофорович, министр финансов</a:t>
            </a:r>
            <a:endParaRPr lang="ru-RU" sz="1600" i="1" dirty="0">
              <a:latin typeface="Bookman Old Style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381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62625" y="3228523"/>
            <a:ext cx="3024336" cy="1172801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i="1" dirty="0" smtClean="0">
                <a:latin typeface="Bookman Old Style" pitchFamily="18" charset="0"/>
              </a:rPr>
              <a:t>Толстой Дмитрий Андреевич,</a:t>
            </a: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 i="1" dirty="0" smtClean="0">
                <a:latin typeface="Bookman Old Style" pitchFamily="18" charset="0"/>
              </a:rPr>
              <a:t>Министр внутренних дел и шеф жандармов</a:t>
            </a:r>
            <a:endParaRPr lang="ru-RU" sz="1600" i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345" y="4869160"/>
            <a:ext cx="8820472" cy="1440160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i="1" dirty="0">
                <a:solidFill>
                  <a:srgbClr val="FF0000"/>
                </a:solidFill>
                <a:latin typeface="Bookman Old Style" pitchFamily="18" charset="0"/>
              </a:rPr>
              <a:t>Внутриполитический курс Александра </a:t>
            </a:r>
            <a:r>
              <a:rPr lang="en-US" sz="2400" i="1" dirty="0" smtClean="0">
                <a:solidFill>
                  <a:srgbClr val="FF0000"/>
                </a:solidFill>
                <a:latin typeface="Bookman Old Style" pitchFamily="18" charset="0"/>
              </a:rPr>
              <a:t>III</a:t>
            </a:r>
            <a:r>
              <a:rPr lang="ru-RU" sz="24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Bookman Old Style" pitchFamily="18" charset="0"/>
              </a:rPr>
              <a:t>выразился в проведении мер, направленных на ограничение реформ 60-70-х гг. и поэтому получивших название </a:t>
            </a:r>
            <a:r>
              <a:rPr lang="ru-RU" sz="2400" b="1" i="1" u="sng" dirty="0">
                <a:solidFill>
                  <a:srgbClr val="FF0000"/>
                </a:solidFill>
                <a:latin typeface="Bookman Old Style" pitchFamily="18" charset="0"/>
              </a:rPr>
              <a:t>"контрреформы".</a:t>
            </a:r>
            <a:r>
              <a:rPr lang="ru-RU" sz="2400" i="1" dirty="0">
                <a:solidFill>
                  <a:srgbClr val="FF0000"/>
                </a:solidFill>
                <a:latin typeface="Bookman Old Style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360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r>
              <a:rPr lang="ru-RU" dirty="0" smtClean="0"/>
              <a:t>Задание на урок: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7776864" cy="3528392"/>
          </a:xfrm>
        </p:spPr>
        <p:txBody>
          <a:bodyPr/>
          <a:lstStyle/>
          <a:p>
            <a:pPr algn="l"/>
            <a:r>
              <a:rPr lang="ru-RU" sz="3600" dirty="0" smtClean="0"/>
              <a:t>Выявить, действительно ли внутренняя политика Александра</a:t>
            </a:r>
            <a:r>
              <a:rPr lang="en-US" sz="3600" dirty="0" smtClean="0"/>
              <a:t> III </a:t>
            </a:r>
            <a:r>
              <a:rPr lang="ru-RU" sz="3600" dirty="0" smtClean="0"/>
              <a:t>– это контрреформы, т.е. период ликвидации реформ предыдущего царствования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11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400800" cy="3816424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ru-RU" dirty="0" smtClean="0"/>
              <a:t>Что нового вы узнали на уроке?</a:t>
            </a:r>
          </a:p>
          <a:p>
            <a:pPr marL="457200" indent="-457200" algn="l">
              <a:buFontTx/>
              <a:buChar char="-"/>
            </a:pPr>
            <a:r>
              <a:rPr lang="ru-RU" dirty="0" smtClean="0"/>
              <a:t>Чья точка зрения наиболее приемлема для вас?</a:t>
            </a:r>
          </a:p>
          <a:p>
            <a:pPr marL="457200" indent="-457200" algn="l">
              <a:buFontTx/>
              <a:buChar char="-"/>
            </a:pPr>
            <a:r>
              <a:rPr lang="ru-RU" dirty="0" smtClean="0"/>
              <a:t>Ваше отношение к личности и деятельности Александра</a:t>
            </a:r>
            <a:r>
              <a:rPr lang="en-US" dirty="0" smtClean="0"/>
              <a:t> III</a:t>
            </a:r>
            <a:r>
              <a:rPr lang="ru-RU" dirty="0" smtClean="0"/>
              <a:t>.</a:t>
            </a:r>
          </a:p>
          <a:p>
            <a:pPr marL="457200" indent="-457200" algn="l">
              <a:buFontTx/>
              <a:buChar char="-"/>
            </a:pPr>
            <a:r>
              <a:rPr lang="ru-RU" dirty="0" smtClean="0"/>
              <a:t>Достигнута ли цель урока?</a:t>
            </a:r>
          </a:p>
          <a:p>
            <a:pPr marL="457200" indent="-457200" algn="l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29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 </a:t>
            </a:r>
            <a:r>
              <a:rPr lang="en-US" dirty="0" smtClean="0"/>
              <a:t>III </a:t>
            </a:r>
            <a:r>
              <a:rPr lang="ru-RU" dirty="0" smtClean="0"/>
              <a:t>Александрович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250" y="677714"/>
            <a:ext cx="5111750" cy="618028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Рождение: 26.02(10.03)1845г. Аничков дворец, Санкт-Петербург.</a:t>
            </a:r>
          </a:p>
          <a:p>
            <a:r>
              <a:rPr lang="ru-RU" sz="2400" dirty="0" smtClean="0"/>
              <a:t>Отец: Александр </a:t>
            </a:r>
            <a:r>
              <a:rPr lang="en-US" sz="2400" dirty="0" smtClean="0"/>
              <a:t>II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Мать: Мария Александровна.</a:t>
            </a:r>
          </a:p>
          <a:p>
            <a:r>
              <a:rPr lang="ru-RU" sz="2400" dirty="0" smtClean="0"/>
              <a:t>Император Всероссийский, Царь Польский, Великий Князь </a:t>
            </a:r>
            <a:r>
              <a:rPr lang="ru-RU" sz="2400" dirty="0"/>
              <a:t>Ф</a:t>
            </a:r>
            <a:r>
              <a:rPr lang="ru-RU" sz="2400" dirty="0" smtClean="0"/>
              <a:t>инляндский с 1(13).02.1881г.</a:t>
            </a:r>
          </a:p>
          <a:p>
            <a:r>
              <a:rPr lang="ru-RU" sz="2400" dirty="0" smtClean="0"/>
              <a:t>Из императорского дома Романовых.</a:t>
            </a:r>
          </a:p>
          <a:p>
            <a:r>
              <a:rPr lang="ru-RU" sz="2400" dirty="0" smtClean="0"/>
              <a:t>В официальной дореволюционной историографии именовался «Миротворцем».</a:t>
            </a:r>
          </a:p>
          <a:p>
            <a:r>
              <a:rPr lang="ru-RU" sz="2400" dirty="0" smtClean="0"/>
              <a:t>Смерть: 20.10(01.11)1894г. </a:t>
            </a:r>
            <a:r>
              <a:rPr lang="ru-RU" sz="2400" dirty="0"/>
              <a:t>(</a:t>
            </a:r>
            <a:r>
              <a:rPr lang="ru-RU" sz="2400" dirty="0" smtClean="0"/>
              <a:t>49 лет) </a:t>
            </a:r>
            <a:r>
              <a:rPr lang="ru-RU" sz="2400" dirty="0" err="1" smtClean="0"/>
              <a:t>Ливадийский</a:t>
            </a:r>
            <a:r>
              <a:rPr lang="ru-RU" sz="2400" dirty="0" smtClean="0"/>
              <a:t> дворец, Крым.</a:t>
            </a:r>
          </a:p>
          <a:p>
            <a:r>
              <a:rPr lang="ru-RU" sz="2400" dirty="0" smtClean="0"/>
              <a:t>Похоронен: Петропавловский собор.</a:t>
            </a:r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13-</a:t>
            </a:r>
            <a:r>
              <a:rPr lang="ru-RU" dirty="0" smtClean="0"/>
              <a:t>й император Всероссийский</a:t>
            </a:r>
          </a:p>
          <a:p>
            <a:r>
              <a:rPr lang="ru-RU" dirty="0" smtClean="0"/>
              <a:t>(1881-1894гг.)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060848"/>
            <a:ext cx="309634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42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504056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400" i="1" dirty="0" smtClean="0">
                <a:solidFill>
                  <a:srgbClr val="7030A0"/>
                </a:solidFill>
                <a:latin typeface="Bookman Old Style" pitchFamily="18" charset="0"/>
              </a:rPr>
              <a:t>Персоналии.</a:t>
            </a:r>
            <a:endParaRPr lang="ru-RU" sz="2400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448272" cy="349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908720"/>
            <a:ext cx="6192688" cy="936103"/>
          </a:xfrm>
          <a:prstGeom prst="rect">
            <a:avLst/>
          </a:prstGeom>
        </p:spPr>
        <p:txBody>
          <a:bodyPr vert="horz" lIns="182880" tIns="91440" anchor="ctr">
            <a:noAutofit/>
          </a:bodyPr>
          <a:lstStyle/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i="1" dirty="0">
                <a:latin typeface="Bookman Old Style" pitchFamily="18" charset="0"/>
              </a:rPr>
              <a:t>Победоносцев Константин Петрович (</a:t>
            </a:r>
            <a:r>
              <a:rPr lang="ru-RU" i="1" dirty="0" smtClean="0">
                <a:latin typeface="Bookman Old Style" pitchFamily="18" charset="0"/>
              </a:rPr>
              <a:t>1827 - 1907</a:t>
            </a:r>
            <a:r>
              <a:rPr lang="ru-RU" i="1" dirty="0">
                <a:latin typeface="Bookman Old Style" pitchFamily="18" charset="0"/>
              </a:rPr>
              <a:t>), государственный деятель, юрист. </a:t>
            </a:r>
            <a:endParaRPr lang="ru-RU" i="1" dirty="0" smtClean="0">
              <a:latin typeface="Bookman Old Style" pitchFamily="18" charset="0"/>
            </a:endParaRPr>
          </a:p>
          <a:p>
            <a:pPr marL="254000" algn="ctr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i="1" dirty="0" smtClean="0">
                <a:latin typeface="Bookman Old Style" pitchFamily="18" charset="0"/>
              </a:rPr>
              <a:t>Сын </a:t>
            </a:r>
            <a:r>
              <a:rPr lang="ru-RU" i="1" dirty="0">
                <a:latin typeface="Bookman Old Style" pitchFamily="18" charset="0"/>
              </a:rPr>
              <a:t>приходского священника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11960" y="1988840"/>
            <a:ext cx="2232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03848" y="2232016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В 1865 Победоносцев был назначен воспитателем, а затем преподавателем истории права к наследнику престола Александру Александровичу (будущему </a:t>
            </a:r>
            <a:r>
              <a:rPr lang="ru-RU" sz="2000" i="1" dirty="0">
                <a:solidFill>
                  <a:srgbClr val="000000"/>
                </a:solidFill>
              </a:rPr>
              <a:t>Александру III</a:t>
            </a:r>
            <a:r>
              <a:rPr lang="ru-RU" sz="2000" dirty="0">
                <a:solidFill>
                  <a:srgbClr val="000000"/>
                </a:solidFill>
              </a:rPr>
              <a:t>),</a:t>
            </a:r>
            <a:r>
              <a:rPr lang="ru-RU" sz="2000" i="1" dirty="0">
                <a:solidFill>
                  <a:srgbClr val="000000"/>
                </a:solidFill>
              </a:rPr>
              <a:t> </a:t>
            </a:r>
            <a:r>
              <a:rPr lang="ru-RU" sz="2000" dirty="0">
                <a:solidFill>
                  <a:srgbClr val="000000"/>
                </a:solidFill>
              </a:rPr>
              <a:t>a</a:t>
            </a:r>
            <a:r>
              <a:rPr lang="ru-RU" sz="2000" i="1" dirty="0">
                <a:solidFill>
                  <a:srgbClr val="000000"/>
                </a:solidFill>
              </a:rPr>
              <a:t> </a:t>
            </a:r>
            <a:r>
              <a:rPr lang="ru-RU" sz="2000" dirty="0">
                <a:solidFill>
                  <a:srgbClr val="000000"/>
                </a:solidFill>
              </a:rPr>
              <a:t>позже — к Николаю Александровичу </a:t>
            </a:r>
            <a:r>
              <a:rPr lang="ru-RU" sz="2000" i="1" dirty="0">
                <a:solidFill>
                  <a:srgbClr val="000000"/>
                </a:solidFill>
              </a:rPr>
              <a:t>(Николаю II), </a:t>
            </a:r>
            <a:r>
              <a:rPr lang="ru-RU" sz="2000" dirty="0">
                <a:solidFill>
                  <a:srgbClr val="000000"/>
                </a:solidFill>
              </a:rPr>
              <a:t>оказал большое влияние на российскую политику в годы их царствований.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35996" y="4941168"/>
            <a:ext cx="2232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5111187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После убийства Александра II при обсуждении проекта преобразований, представленного М. Т. </a:t>
            </a:r>
            <a:r>
              <a:rPr lang="ru-RU" sz="2000" dirty="0" err="1">
                <a:solidFill>
                  <a:srgbClr val="000000"/>
                </a:solidFill>
              </a:rPr>
              <a:t>Лорис</a:t>
            </a:r>
            <a:r>
              <a:rPr lang="ru-RU" sz="2000" dirty="0">
                <a:solidFill>
                  <a:srgbClr val="000000"/>
                </a:solidFill>
              </a:rPr>
              <a:t>-Меликовым, выступил с острой критикой реформ 1860-70-х. Победоносцев — автор манифеста 29 апреля 1881 “О незыблемости самодержавия”.</a:t>
            </a:r>
          </a:p>
        </p:txBody>
      </p:sp>
    </p:spTree>
    <p:extLst>
      <p:ext uri="{BB962C8B-B14F-4D97-AF65-F5344CB8AC3E}">
        <p14:creationId xmlns:p14="http://schemas.microsoft.com/office/powerpoint/2010/main" val="20119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3456384" cy="11069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Факты и мнения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484784"/>
            <a:ext cx="511175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«Но напрасно лица, не знавшие императора Александра </a:t>
            </a:r>
            <a:r>
              <a:rPr lang="en-US" dirty="0" smtClean="0"/>
              <a:t>III</a:t>
            </a:r>
            <a:r>
              <a:rPr lang="ru-RU" dirty="0" smtClean="0"/>
              <a:t>, рисуют его как человека реакционного, как человека жестокого, ограниченного и тупого».</a:t>
            </a:r>
          </a:p>
          <a:p>
            <a:pPr marL="0" indent="0">
              <a:buNone/>
            </a:pPr>
            <a:r>
              <a:rPr lang="ru-RU" dirty="0" smtClean="0"/>
              <a:t>«Император Александр</a:t>
            </a:r>
            <a:r>
              <a:rPr lang="en-US" dirty="0" smtClean="0"/>
              <a:t> III</a:t>
            </a:r>
            <a:r>
              <a:rPr lang="ru-RU" dirty="0" smtClean="0"/>
              <a:t> обладал благороднейшим именно царским сердцем».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С.Ю.Витте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44824"/>
            <a:ext cx="26670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21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3312368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Факты и мнения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250" y="2276872"/>
            <a:ext cx="5111750" cy="58531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«Александр </a:t>
            </a:r>
            <a:r>
              <a:rPr lang="en-US" dirty="0" smtClean="0"/>
              <a:t>III</a:t>
            </a:r>
            <a:r>
              <a:rPr lang="ru-RU" dirty="0" smtClean="0"/>
              <a:t> не был проницательным и умным государем (у него ленивый нескладный ум, отсутствие воли и вообще он не был сильным человеком»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Писатель </a:t>
            </a:r>
            <a:r>
              <a:rPr lang="ru-RU" dirty="0" err="1" smtClean="0"/>
              <a:t>Г.И.Чулков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7363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14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043"/>
            <a:ext cx="4104456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Семья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348880"/>
            <a:ext cx="5111750" cy="58531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 все своей внешней строгости в отношении своих близких неизменно оставался преданным семьянином и любящим отцом.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Семья Александра</a:t>
            </a:r>
            <a:r>
              <a:rPr lang="en-US" dirty="0" smtClean="0"/>
              <a:t> III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3" y="1772816"/>
            <a:ext cx="34563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19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Частная жизнь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Александр </a:t>
            </a:r>
            <a:r>
              <a:rPr lang="en-US" sz="2000" dirty="0" smtClean="0"/>
              <a:t>III</a:t>
            </a:r>
            <a:r>
              <a:rPr lang="ru-RU" sz="2000" dirty="0" smtClean="0"/>
              <a:t> на охоте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9243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52028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83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1206</Words>
  <Application>Microsoft Office PowerPoint</Application>
  <PresentationFormat>Экран (4:3)</PresentationFormat>
  <Paragraphs>207</Paragraphs>
  <Slides>34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Задание на урок:</vt:lpstr>
      <vt:lpstr>План урока:</vt:lpstr>
      <vt:lpstr>Александр III Александрович</vt:lpstr>
      <vt:lpstr>Презентация PowerPoint</vt:lpstr>
      <vt:lpstr>Факты и мнения</vt:lpstr>
      <vt:lpstr>Факты и мнения</vt:lpstr>
      <vt:lpstr>Семья</vt:lpstr>
      <vt:lpstr>Частная жизнь</vt:lpstr>
      <vt:lpstr>Александр III - патриот</vt:lpstr>
      <vt:lpstr>Царствование</vt:lpstr>
      <vt:lpstr>Презентация PowerPoint</vt:lpstr>
      <vt:lpstr>Презентация PowerPoint</vt:lpstr>
      <vt:lpstr>Презентация PowerPoint</vt:lpstr>
      <vt:lpstr>Шаг назад, застой</vt:lpstr>
      <vt:lpstr>Презентация PowerPoint</vt:lpstr>
      <vt:lpstr>Презентация PowerPoint</vt:lpstr>
      <vt:lpstr>Шаг назад, застой</vt:lpstr>
      <vt:lpstr>Презентация PowerPoint</vt:lpstr>
      <vt:lpstr>Презентация PowerPoint</vt:lpstr>
      <vt:lpstr>Презентация PowerPoint</vt:lpstr>
      <vt:lpstr>Упорядочение реформ,  шаг вперед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Отношение консервативной партии к эпохе «контрреформ» Александра III</vt:lpstr>
      <vt:lpstr>Отношение сторонников либеральной и социалистической идеологии к эпохе «контрреформ» Александра III</vt:lpstr>
      <vt:lpstr>Презентация PowerPoint</vt:lpstr>
      <vt:lpstr>Задание на урок:</vt:lpstr>
      <vt:lpstr>Рефлексия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истории</dc:title>
  <dc:creator>Алексей </dc:creator>
  <cp:lastModifiedBy>ychitel</cp:lastModifiedBy>
  <cp:revision>44</cp:revision>
  <dcterms:created xsi:type="dcterms:W3CDTF">2012-04-21T12:51:07Z</dcterms:created>
  <dcterms:modified xsi:type="dcterms:W3CDTF">2013-03-15T07:21:13Z</dcterms:modified>
</cp:coreProperties>
</file>